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63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3716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025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7341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3081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941949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0328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252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6266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855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4937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5574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3800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7593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6636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851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4402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99A63-7D61-4C0C-9BC3-0D8D2185B18B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C227284-279F-41E2-9F74-3D99ED95EA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6075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5E0A4B19-68ED-4388-B57F-ADDB6402B26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7535" t="6671" r="6140" b="6671"/>
          <a:stretch/>
        </p:blipFill>
        <p:spPr>
          <a:xfrm>
            <a:off x="4076329" y="3026476"/>
            <a:ext cx="2340745" cy="23497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61450BF-2F51-41D8-8FEA-8E065DF1A1F4}"/>
              </a:ext>
            </a:extLst>
          </p:cNvPr>
          <p:cNvSpPr txBox="1"/>
          <p:nvPr/>
        </p:nvSpPr>
        <p:spPr>
          <a:xfrm>
            <a:off x="2938506" y="2077373"/>
            <a:ext cx="46163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ПРОКУРАТУРА АЛТАЙСКОГО КРАЯ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FB6EC9CA-34BB-4915-926A-0C2ACF1F986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00492" y="153595"/>
            <a:ext cx="1795508" cy="1595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09243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CB32B0E-52C0-A816-3267-5BDE6098259B}"/>
              </a:ext>
            </a:extLst>
          </p:cNvPr>
          <p:cNvSpPr txBox="1"/>
          <p:nvPr/>
        </p:nvSpPr>
        <p:spPr>
          <a:xfrm>
            <a:off x="1351934" y="81293"/>
            <a:ext cx="795429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ПРАВИЛА ДОРОЖНОГО ДВИЖЕНИЯ ПРИ ИСПОЛЬЗОВАНИИ </a:t>
            </a:r>
            <a:r>
              <a:rPr lang="ru-RU" sz="1600" kern="1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СРЕДСТВ </a:t>
            </a:r>
            <a:r>
              <a:rPr lang="ru-RU" sz="1600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ИНДИВИДУАЛЬНОЙ </a:t>
            </a:r>
            <a:r>
              <a:rPr lang="ru-RU" sz="16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МОБИЛЬНОСТИ!</a:t>
            </a:r>
          </a:p>
          <a:p>
            <a:pPr algn="ctr"/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Средство индивидуальной мобильности (СИМ) </a:t>
            </a:r>
            <a:r>
              <a:rPr lang="ru-RU" sz="16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транспортное средство, имеющее одно или несколько колес (роликов), предназначенное для индивидуального передвижения человека посредством использования двигателя (двигателей) </a:t>
            </a:r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6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электросамокаты</a:t>
            </a:r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электроскейтборды</a:t>
            </a:r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гироскутеры</a:t>
            </a:r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сигвеи</a:t>
            </a:r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моноколеса</a:t>
            </a:r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иные аналогичные средства</a:t>
            </a:r>
            <a:r>
              <a:rPr lang="ru-RU" sz="16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9F9F7C9-C278-C200-0A9B-1022F2490D8F}"/>
              </a:ext>
            </a:extLst>
          </p:cNvPr>
          <p:cNvSpPr txBox="1"/>
          <p:nvPr/>
        </p:nvSpPr>
        <p:spPr>
          <a:xfrm>
            <a:off x="196644" y="1859921"/>
            <a:ext cx="5132438" cy="4429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42900" algn="ctr">
              <a:lnSpc>
                <a:spcPct val="107000"/>
              </a:lnSpc>
              <a:spcBef>
                <a:spcPts val="1050"/>
              </a:spcBef>
              <a:spcAft>
                <a:spcPts val="800"/>
              </a:spcAft>
            </a:pPr>
            <a:r>
              <a:rPr lang="ru-RU" sz="1800" kern="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Допускается движение для лиц использующих СИМ (</a:t>
            </a:r>
            <a:r>
              <a:rPr lang="ru-RU" sz="1800" kern="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со скоростью не более 25 км/ч)</a:t>
            </a:r>
            <a:endParaRPr lang="ru-RU" sz="1800" kern="0" dirty="0">
              <a:solidFill>
                <a:srgbClr val="000000"/>
              </a:solidFill>
              <a:effectLst/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ctr">
              <a:lnSpc>
                <a:spcPts val="2160"/>
              </a:lnSpc>
            </a:pPr>
            <a:r>
              <a:rPr lang="ru-RU" sz="1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старше 14 лет:</a:t>
            </a:r>
            <a:r>
              <a:rPr lang="ru-RU" sz="14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342900" algn="ctr">
              <a:lnSpc>
                <a:spcPts val="2160"/>
              </a:lnSpc>
            </a:pPr>
            <a:r>
              <a:rPr lang="ru-RU" sz="1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пешеходной зоне если масса СИМ не превышает 35 кг; </a:t>
            </a:r>
          </a:p>
          <a:p>
            <a:pPr indent="342900" algn="ctr">
              <a:lnSpc>
                <a:spcPts val="1440"/>
              </a:lnSpc>
            </a:pPr>
            <a:r>
              <a:rPr lang="ru-R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тротуару, пешеходной дорожке в случае </a:t>
            </a:r>
            <a:r>
              <a:rPr lang="ru-RU" sz="1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отсутствия велосипедной и </a:t>
            </a:r>
            <a:r>
              <a:rPr lang="ru-RU" sz="1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велопешеходной</a:t>
            </a:r>
            <a:r>
              <a:rPr lang="ru-RU" sz="1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дорожки, полосы для велосипедистов либо отсутствует возможность двигаться по ним;</a:t>
            </a:r>
            <a:endParaRPr lang="ru-RU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7 до 14 лет: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только по тротуарам, пешеходным, велосипедным и </a:t>
            </a:r>
            <a:r>
              <a:rPr lang="ru-RU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велопешеходным</a:t>
            </a:r>
            <a:r>
              <a:rPr lang="ru-R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дорожкам, а также в пределах пешеходных зон;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младше 7 лет:</a:t>
            </a:r>
            <a:r>
              <a:rPr lang="ru-RU" sz="12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2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должно осуществляться только в сопровождении взрослых</a:t>
            </a:r>
            <a:endParaRPr lang="ru-RU" sz="1200" i="1" u="sng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тротуарам, пешеходным и </a:t>
            </a:r>
            <a:r>
              <a:rPr lang="ru-RU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велопешеходным</a:t>
            </a:r>
            <a:r>
              <a:rPr lang="ru-RU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дорожкам (на стороне для движения пешеходов), а также в пределах пешеходных зон.</a:t>
            </a:r>
            <a:endParaRPr lang="ru-RU" sz="12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CCBC461-FF5A-5547-46C5-9D13DB4E20AE}"/>
              </a:ext>
            </a:extLst>
          </p:cNvPr>
          <p:cNvSpPr txBox="1"/>
          <p:nvPr/>
        </p:nvSpPr>
        <p:spPr>
          <a:xfrm>
            <a:off x="5678128" y="1859921"/>
            <a:ext cx="4522839" cy="3580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kern="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1800" kern="0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ицам, использующим для передвижения СИМ запрещается</a:t>
            </a:r>
          </a:p>
          <a:p>
            <a:pPr algn="ctr"/>
            <a:endParaRPr lang="ru-RU" kern="0" dirty="0">
              <a:solidFill>
                <a:srgbClr val="000000"/>
              </a:solidFill>
              <a:highlight>
                <a:srgbClr val="FF0000"/>
              </a:highlight>
              <a:latin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управлять СИМ не держась за руль хотя бы одной рукой;</a:t>
            </a:r>
          </a:p>
          <a:p>
            <a:pPr algn="just"/>
            <a:endParaRPr lang="ru-RU" sz="1200" kern="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перевозить груз, который выступает более чем на 0,5 м по длине или ширине за габариты, или груз, мешающий управлению;</a:t>
            </a:r>
          </a:p>
          <a:p>
            <a:pPr algn="just"/>
            <a:endParaRPr lang="ru-RU" sz="1200" kern="1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перевозить пассажиров, если это не предусмотрено оборудованием или конструкцией СИМ;</a:t>
            </a:r>
            <a:endParaRPr lang="ru-RU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перевозить детей до 7 лет при отсутствии специально оборудованных для них мест;</a:t>
            </a:r>
            <a:endParaRPr lang="ru-RU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kern="0" dirty="0">
              <a:solidFill>
                <a:srgbClr val="000000"/>
              </a:solidFill>
              <a:highlight>
                <a:srgbClr val="FF0000"/>
              </a:highlight>
              <a:latin typeface="Times New Roman" panose="02020603050405020304" pitchFamily="18" charset="0"/>
            </a:endParaRPr>
          </a:p>
          <a:p>
            <a:pPr algn="ctr"/>
            <a:endParaRPr lang="ru-RU" dirty="0">
              <a:highlight>
                <a:srgbClr val="FF0000"/>
              </a:highligh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E6F47F3-09FF-5B21-4943-2FB827F60D4F}"/>
              </a:ext>
            </a:extLst>
          </p:cNvPr>
          <p:cNvSpPr txBox="1"/>
          <p:nvPr/>
        </p:nvSpPr>
        <p:spPr>
          <a:xfrm>
            <a:off x="658760" y="5519083"/>
            <a:ext cx="1003873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u="sng" kern="1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ПЕРЕСЕЧЕНИЯ ДОРОГИ ПО ПЕШЕХОДНОМУ ПЕРЕХОДУ НЕОБХОДИМО СПЕШИТЬСЯ;</a:t>
            </a:r>
            <a:endParaRPr lang="ru-RU" sz="1200" i="1" u="sng" kern="100" dirty="0">
              <a:solidFill>
                <a:srgbClr val="000000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200" i="1" u="sng" kern="100" dirty="0">
              <a:solidFill>
                <a:srgbClr val="000000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200" i="1" u="sng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движении в темное время суток или в условиях недостаточной видимости лицам, использующим для передвижения СИМ рекомендуется, а вне населенных пунктов </a:t>
            </a:r>
            <a:r>
              <a:rPr lang="ru-RU" sz="1200" b="1" i="1" u="sng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обязаны</a:t>
            </a:r>
            <a:r>
              <a:rPr lang="ru-RU" sz="1200" i="1" u="sng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иметь при себе предметы со </a:t>
            </a:r>
            <a:r>
              <a:rPr lang="ru-RU" sz="1200" i="1" u="sng" kern="1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световозвращающими</a:t>
            </a:r>
            <a:r>
              <a:rPr lang="ru-RU" sz="1200" i="1" u="sng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элементами и обеспечивать видимость этих предметов водителями других транспортных средств;</a:t>
            </a:r>
            <a:endParaRPr lang="en-US" sz="1200" i="1" u="sng" kern="100" dirty="0">
              <a:solidFill>
                <a:srgbClr val="000000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200" i="1" u="sng" kern="100" dirty="0"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i="1" u="sng" kern="1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пешеходы имеют приоритет</a:t>
            </a:r>
            <a:r>
              <a:rPr lang="ru-RU" sz="1200" i="1" u="sng" kern="1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1200" b="1" i="1" u="sng" kern="100" dirty="0"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200" i="1" u="sng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200" i="1" u="sng" kern="1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3171588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217</TotalTime>
  <Words>284</Words>
  <Application>Microsoft Office PowerPoint</Application>
  <PresentationFormat>Произвольный</PresentationFormat>
  <Paragraphs>27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Аспект</vt:lpstr>
      <vt:lpstr>Слайд 1</vt:lpstr>
      <vt:lpstr>Слайд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Кузичкин</dc:creator>
  <cp:lastModifiedBy>Кирилл Поползин</cp:lastModifiedBy>
  <cp:revision>6</cp:revision>
  <dcterms:created xsi:type="dcterms:W3CDTF">2024-05-12T05:16:58Z</dcterms:created>
  <dcterms:modified xsi:type="dcterms:W3CDTF">2024-06-07T12:03:07Z</dcterms:modified>
</cp:coreProperties>
</file>