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1"/>
  </p:notesMasterIdLst>
  <p:sldIdLst>
    <p:sldId id="299" r:id="rId2"/>
    <p:sldId id="301" r:id="rId3"/>
    <p:sldId id="280" r:id="rId4"/>
    <p:sldId id="300" r:id="rId5"/>
    <p:sldId id="313" r:id="rId6"/>
    <p:sldId id="312" r:id="rId7"/>
    <p:sldId id="294" r:id="rId8"/>
    <p:sldId id="311" r:id="rId9"/>
    <p:sldId id="303" r:id="rId10"/>
    <p:sldId id="302" r:id="rId11"/>
    <p:sldId id="314" r:id="rId12"/>
    <p:sldId id="304" r:id="rId13"/>
    <p:sldId id="310" r:id="rId14"/>
    <p:sldId id="315" r:id="rId15"/>
    <p:sldId id="320" r:id="rId16"/>
    <p:sldId id="319" r:id="rId17"/>
    <p:sldId id="292" r:id="rId18"/>
    <p:sldId id="318" r:id="rId19"/>
    <p:sldId id="316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</p:embeddedFontLst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B82"/>
    <a:srgbClr val="00CC00"/>
    <a:srgbClr val="0045D0"/>
    <a:srgbClr val="BBC8DD"/>
    <a:srgbClr val="C75F09"/>
    <a:srgbClr val="C85F08"/>
    <a:srgbClr val="A95007"/>
    <a:srgbClr val="2E6EBC"/>
    <a:srgbClr val="DF3C0F"/>
    <a:srgbClr val="6CA62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42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0B8FD-2032-4B42-8821-E9034E515526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5FB66-955E-4684-93A8-270B2ED33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55576" y="1059582"/>
            <a:ext cx="7848872" cy="1224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«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Теория вероятностей — это не что иное, как здравый смысл, сведенный к расчету</a:t>
            </a:r>
            <a:r>
              <a:rPr lang="ru-RU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»</a:t>
            </a:r>
            <a:endParaRPr lang="ru-RU" b="1" i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92080" y="2427734"/>
            <a:ext cx="3168352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ru-RU" b="1" i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Пьер-Симон</a:t>
            </a:r>
            <a:r>
              <a:rPr lang="ru-RU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Лаплас, французский математик, механик, физик и астроном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9872" y="1707654"/>
            <a:ext cx="5022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Какую прибыль в среднем ожидает получить компания? На какую прибыль сможет рассчитывать компания, если для привлечения клиентов страховой суммы снизят до 3 000 рублей?</a:t>
            </a:r>
            <a:endParaRPr lang="ru-RU" sz="2000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9622"/>
            <a:ext cx="322856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187624" y="339502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20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Задача №2.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За дом внесен страховой взнос 4 000 рублей. Вероятность ему сгореть в данной местности для такого типа домов оценивается, как 0,0015. В случае если дом сгорит, страховая компания должна выплатить за него 2000000 рублей.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4" y="267494"/>
            <a:ext cx="1685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Решение:</a:t>
            </a:r>
            <a:endParaRPr lang="ru-RU" sz="28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771550"/>
          <a:ext cx="6840760" cy="1480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620"/>
                <a:gridCol w="1322164"/>
                <a:gridCol w="1379649"/>
                <a:gridCol w="1379649"/>
                <a:gridCol w="1264678"/>
              </a:tblGrid>
              <a:tr h="68567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Случайная величина</a:t>
                      </a:r>
                      <a:r>
                        <a:rPr lang="en-US" b="1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(x</a:t>
                      </a:r>
                      <a:r>
                        <a:rPr lang="en-US" sz="18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Первый</a:t>
                      </a:r>
                      <a:r>
                        <a:rPr lang="ru-RU" b="1" baseline="0" dirty="0" smtClean="0">
                          <a:latin typeface="Calibri" pitchFamily="34" charset="0"/>
                          <a:cs typeface="Calibri" pitchFamily="34" charset="0"/>
                        </a:rPr>
                        <a:t> случай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Второй случай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97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x</a:t>
                      </a:r>
                      <a:r>
                        <a:rPr lang="en-US" sz="1800" b="1" kern="1200" baseline="-250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- 1 996 000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4 000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- 1 997 000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3 000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97255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baseline="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</a:t>
                      </a:r>
                      <a:r>
                        <a:rPr lang="en-US" sz="1800" b="1" kern="1200" baseline="-250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0,0015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0,9985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0,0015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0,9985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03648" y="2571750"/>
            <a:ext cx="6408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1) М(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 = 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1 996 000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0,0015 + 4000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0,9985 = 1000;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2) М(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 = 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1 997 000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0,0015 + 3000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0,9985 = 0</a:t>
            </a:r>
            <a:r>
              <a:rPr lang="ru-RU" sz="20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3363838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Вывод по п.2: 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Такая работа компании для всех нас «более чем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преемлема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», но у нее не только бы отсутствовала прибыль, но и не было бы денег на административные расходы.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44008" y="555526"/>
          <a:ext cx="3816424" cy="405943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32048"/>
                <a:gridCol w="2592288"/>
                <a:gridCol w="792088"/>
              </a:tblGrid>
              <a:tr h="306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№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Показатель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Значение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50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Стоимость вложенного капитала, тыс.рублей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100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50252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Доходность от вложенного капитала </a:t>
                      </a:r>
                      <a:r>
                        <a:rPr lang="en-US" sz="120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200" baseline="-25000"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, %: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2.1. Пессиместическая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2.2. Наиболее вероятная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16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2.3. Оптимистическая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20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Вероятность оценки </a:t>
                      </a:r>
                      <a:r>
                        <a:rPr lang="ru-RU" sz="1200" dirty="0" smtClean="0">
                          <a:latin typeface="Calibri" pitchFamily="34" charset="0"/>
                          <a:cs typeface="Calibri" pitchFamily="34" charset="0"/>
                        </a:rPr>
                        <a:t>доходности</a:t>
                      </a: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 p</a:t>
                      </a:r>
                      <a:r>
                        <a:rPr lang="en-US" sz="1200" baseline="-25000" dirty="0"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: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3.1. Пессиместическая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0,25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3.2. Наиболее вероятная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0,7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06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3.3. Оптимистическая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0,05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  <a:tr h="363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ru-RU" sz="1200" b="1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Среднее значение доходности, %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8631" marR="58631" marT="58631" marB="58631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627534"/>
            <a:ext cx="360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Задача №3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 Оценить среднее значение доходности вложений капитала с учётом биржевых статистических условий.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7694"/>
            <a:ext cx="2115494" cy="2283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267494"/>
            <a:ext cx="1685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Решение:</a:t>
            </a:r>
            <a:endParaRPr lang="ru-RU" sz="28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87624" y="915566"/>
          <a:ext cx="684076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656184"/>
                <a:gridCol w="1728192"/>
                <a:gridCol w="1584176"/>
              </a:tblGrid>
              <a:tr h="68567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Случайная величина</a:t>
                      </a:r>
                      <a:r>
                        <a:rPr lang="en-US" b="1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(x</a:t>
                      </a:r>
                      <a:r>
                        <a:rPr lang="en-US" sz="18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т. руб.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16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20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97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Вероятность</a:t>
                      </a:r>
                      <a:r>
                        <a:rPr lang="en-US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(p</a:t>
                      </a:r>
                      <a:r>
                        <a:rPr lang="en-US" sz="1800" b="1" kern="1200" baseline="-250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endParaRPr lang="ru-RU" sz="1800" b="1" kern="1200" dirty="0" smtClean="0">
                        <a:solidFill>
                          <a:srgbClr val="002B82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0,25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0,7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0,05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63688" y="2571750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М(</a:t>
            </a:r>
            <a:r>
              <a:rPr lang="ru-RU" b="1" dirty="0" err="1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х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 = 11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0,25 + 16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0,7 + 20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0,05  = 14,95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36383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Вывод: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Ожидаемая средняя прибыль положительна, что дает возможность инвестору получать прибыль.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707904" y="694025"/>
            <a:ext cx="49685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Задача №4.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Ирина запланировала на своей свадьбе «фишку» - беспроигрышную лотерею, которую каждый гость покупает на входе.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Всего на свадьбе планируется 50 гостей. Для лотереи были куплены подарки: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 подарка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1000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рублей, 8 подарков по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500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рублей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подарков по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300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рублей, остальным магниты с фотографиями «молодых» стоимостью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150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рублей. Какую стоимость одного лотерейного билета необходимо определить Ирине, чтобы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 результатам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данной акции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не остаться в убытке?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(в ответе указать сумму, кратную 100).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795" name="Picture 3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43558"/>
            <a:ext cx="3076600" cy="307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267494"/>
            <a:ext cx="1685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Решение:</a:t>
            </a:r>
            <a:endParaRPr lang="ru-RU" sz="28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206769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М(</a:t>
            </a:r>
            <a:r>
              <a:rPr lang="ru-RU" b="1" dirty="0" err="1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х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 =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1000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0,08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+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500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0,16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+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300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0,2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+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150 </a:t>
            </a:r>
            <a:r>
              <a:rPr lang="en-US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•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0,56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= 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304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36383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Вывод: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Т.к математическое ожидание выигрыша каждого гостя в лотерею равно 304 рубля, то стоимость лотерейного билета должна быть больше или равна 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M(x)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По условию задачи стоимость должна быть кратна 100 рублям, поэтому ближайшее число – 400.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19672" y="98757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x</a:t>
                      </a:r>
                      <a:r>
                        <a:rPr lang="en-US" sz="18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1000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500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300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150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</a:t>
                      </a:r>
                      <a:r>
                        <a:rPr lang="en-US" sz="1800" b="1" kern="1200" baseline="-250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0,08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0,16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0,2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0,56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857620" y="575863"/>
            <a:ext cx="45005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Задача №5.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В торговом центре два одинаковых автомата продают кофе. Обслуживание автоматов происходит по вечерам после закрытия центра. Вероятность события «К вечеру в первом автомате закончится кофе» равна 0,2. Вероятность события «К вечеру в втором автомате закончится кофе» равна 0,6. Считая эти события независимыми, найдите математическое ожидание числа автоматов, в которых к вечеру закончится кофе.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86"/>
            <a:ext cx="24488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059582"/>
            <a:ext cx="8208912" cy="1584176"/>
          </a:xfrm>
        </p:spPr>
        <p:txBody>
          <a:bodyPr>
            <a:normAutofit lnSpcReduction="10000"/>
          </a:bodyPr>
          <a:lstStyle/>
          <a:p>
            <a:pPr marL="271463" indent="0" algn="ctr">
              <a:buNone/>
            </a:pPr>
            <a:r>
              <a:rPr lang="ru-RU" sz="36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«Говорят, что числа правят миром. Нет, они только показывают, как правят миром»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2931790"/>
            <a:ext cx="4320480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700"/>
              </a:lnSpc>
              <a:buNone/>
            </a:pPr>
            <a:r>
              <a:rPr lang="ru-RU" sz="1600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Иоганн Вольфганг Гёте, </a:t>
            </a:r>
            <a:r>
              <a:rPr lang="ru-RU" sz="1600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немецкий писатель, мыслитель, естествоиспытатель</a:t>
            </a:r>
            <a:endParaRPr lang="ru-RU" sz="1600" i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1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31590"/>
            <a:ext cx="813690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 algn="just">
              <a:lnSpc>
                <a:spcPct val="120000"/>
              </a:lnSpc>
            </a:pP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1. Банк выдает кредиты 5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млн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руб. под 10% сроком на 1 год. Риск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невозврата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кредита оценивается как 1%. Для уменьшения этого риска банк приобретает страховой полис на каждый кредит на S млн. руб., оплачивая страховой компании страховую премию в 2%. Оценить среднюю прибыль банка с одного кредита, если S=1, 3, 5 (страховой полис на 1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млн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руб., 3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млн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руб., 5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млн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руб.).</a:t>
            </a:r>
          </a:p>
          <a:p>
            <a:pPr indent="361950" algn="just">
              <a:lnSpc>
                <a:spcPct val="120000"/>
              </a:lnSpc>
            </a:pP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2. Банковская организация выдает займы по 1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млн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руб. сроком на 1 год. Вероятность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невозврата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кредита – 1%. Какую процентную ставку должен установить банк  чтобы в среднем иметь прибыль?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39502"/>
            <a:ext cx="3359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Домашнее задание:</a:t>
            </a:r>
            <a:endParaRPr lang="ru-RU" sz="28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71550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Риск инвестиций описывается как вероятностью, так и потенциальной суммой убытков. Риск инвестиций — вероятность неблагоприятного исхода — отчасти заложен в самой их природе. Доллар, потраченный на </a:t>
            </a:r>
            <a:r>
              <a:rPr lang="ru-RU" b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биотехнологические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исследования, является более рискованной инвестицией, чем доллар, потраченный на покупку коммунального оборудования. В первом случае на кону и большая вероятность убытков, и больший процент инвестиций.</a:t>
            </a:r>
            <a:endParaRPr lang="ru-RU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3147814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Сет </a:t>
            </a:r>
            <a:r>
              <a:rPr lang="ru-RU" sz="1600" b="1" i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Кларман</a:t>
            </a:r>
            <a:r>
              <a:rPr lang="ru-RU" sz="1600" b="1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,  </a:t>
            </a:r>
            <a:r>
              <a:rPr lang="ru-RU" sz="1600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американский инвестор-миллиардер, управляющий </a:t>
            </a:r>
            <a:r>
              <a:rPr lang="ru-RU" sz="1600" i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хедж-фондом</a:t>
            </a:r>
            <a:r>
              <a:rPr lang="ru-RU" sz="1600" i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и писатель.</a:t>
            </a:r>
            <a:endParaRPr lang="ru-RU" sz="1600" i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267494"/>
            <a:ext cx="4144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Историческая справка</a:t>
            </a:r>
            <a:endParaRPr lang="ru-RU" sz="3200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9582"/>
            <a:ext cx="2364042" cy="315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059832" y="1342097"/>
            <a:ext cx="55446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1950" algn="just"/>
            <a:r>
              <a:rPr lang="ru-RU" b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Пьер-Симо́н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, маркиз де </a:t>
            </a:r>
            <a:r>
              <a:rPr lang="ru-RU" b="1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Лапла́с</a:t>
            </a:r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(1749 –1827 гг.) — французский математик, механик, физик и астроном, один из создателей теории вероятностей.</a:t>
            </a:r>
          </a:p>
          <a:p>
            <a:pPr indent="361950" algn="just"/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Именно он в теории вероятности ввел термин «математическое ожидание» (1795), который произошёл от понятия «ожидаемого значения выигрыша», впервые появившегося в 17 веке в теории азартных игр в трудах Блеза Паскаля и </a:t>
            </a:r>
            <a:r>
              <a:rPr lang="ru-RU" dirty="0" err="1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Христиана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Гюйгенса.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563638"/>
            <a:ext cx="8208912" cy="1944216"/>
          </a:xfrm>
        </p:spPr>
        <p:txBody>
          <a:bodyPr>
            <a:noAutofit/>
          </a:bodyPr>
          <a:lstStyle/>
          <a:p>
            <a:pPr marL="271463" indent="0" algn="ctr">
              <a:buNone/>
            </a:pPr>
            <a:r>
              <a:rPr lang="ru-RU" sz="36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Математическое ожидание</a:t>
            </a:r>
          </a:p>
          <a:p>
            <a:pPr marL="271463" indent="0" algn="ctr">
              <a:buNone/>
            </a:pPr>
            <a:r>
              <a:rPr lang="ru-RU" sz="36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случайной величины</a:t>
            </a:r>
          </a:p>
        </p:txBody>
      </p:sp>
    </p:spTree>
    <p:extLst>
      <p:ext uri="{BB962C8B-B14F-4D97-AF65-F5344CB8AC3E}">
        <p14:creationId xmlns="" xmlns:p14="http://schemas.microsoft.com/office/powerpoint/2010/main" val="2701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99592" y="1203598"/>
            <a:ext cx="74168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Цель урока: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B82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сформировать понятие математического ожидания и отработать навык его применения при решении задач.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2B8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1115616" y="339502"/>
            <a:ext cx="7056784" cy="1584176"/>
          </a:xfrm>
        </p:spPr>
        <p:txBody>
          <a:bodyPr>
            <a:normAutofit/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sz="22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Математическим ожиданием</a:t>
            </a:r>
            <a:r>
              <a:rPr lang="ru-RU" altLang="ru-RU" sz="22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, или средним значением, М(Х) дискретной случайной величины X  называется сумма произведений всех ее значений на соответствующие им вероятности: </a:t>
            </a:r>
          </a:p>
        </p:txBody>
      </p:sp>
      <p:graphicFrame>
        <p:nvGraphicFramePr>
          <p:cNvPr id="10241" name="Object 9"/>
          <p:cNvGraphicFramePr>
            <a:graphicFrameLocks noChangeAspect="1"/>
          </p:cNvGraphicFramePr>
          <p:nvPr/>
        </p:nvGraphicFramePr>
        <p:xfrm>
          <a:off x="1187624" y="1851670"/>
          <a:ext cx="6912768" cy="792088"/>
        </p:xfrm>
        <a:graphic>
          <a:graphicData uri="http://schemas.openxmlformats.org/presentationml/2006/ole">
            <p:oleObj spid="_x0000_s10241" name="Формула" r:id="rId3" imgW="3035300" imgH="431800" progId="">
              <p:embed/>
            </p:oleObj>
          </a:graphicData>
        </a:graphic>
      </p:graphicFrame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115616" y="2715766"/>
            <a:ext cx="705678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200" b="1" dirty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Вероятностный смысл</a:t>
            </a:r>
            <a:r>
              <a:rPr lang="ru-RU" altLang="ru-RU" sz="2200" dirty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математического ожидания: математическое ожидание приближенно равно (тем точнее, чем больше число испытаний) среднему арифметическому наблюдаемых значений случайной величины.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483518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Вычислите математическое ожидание случайной величины, заданной следующим законом распределения:</a:t>
            </a:r>
            <a:endParaRPr lang="ru-RU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59832" y="1275606"/>
          <a:ext cx="3168351" cy="96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7"/>
                <a:gridCol w="1056117"/>
                <a:gridCol w="1056117"/>
              </a:tblGrid>
              <a:tr h="482156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x</a:t>
                      </a:r>
                      <a:r>
                        <a:rPr lang="en-US" sz="24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82156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</a:t>
                      </a:r>
                      <a:r>
                        <a:rPr lang="en-US" sz="2400" b="1" kern="1200" baseline="-250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0,3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0,9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339752" y="2715766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M(x) =</a:t>
            </a:r>
            <a:r>
              <a:rPr lang="ru-RU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2 </a:t>
            </a:r>
            <a:r>
              <a:rPr lang="en-US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•</a:t>
            </a:r>
            <a:r>
              <a:rPr lang="ru-RU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0,3 + 4 </a:t>
            </a:r>
            <a:r>
              <a:rPr lang="en-US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•</a:t>
            </a:r>
            <a:r>
              <a:rPr lang="ru-RU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0,7 = 3,4  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21982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24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Обратите внимание !!! Полученное число не может превышать большее из чисел 2 и 4, а именно 4 и не может быть меньше меньшего из них, т.е 2.</a:t>
            </a:r>
            <a:endParaRPr lang="ru-RU" sz="2400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059832" y="1275606"/>
          <a:ext cx="3168351" cy="96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7"/>
                <a:gridCol w="1056117"/>
                <a:gridCol w="1056117"/>
              </a:tblGrid>
              <a:tr h="482156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x</a:t>
                      </a:r>
                      <a:r>
                        <a:rPr lang="en-US" sz="24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82156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</a:t>
                      </a:r>
                      <a:r>
                        <a:rPr lang="en-US" sz="2400" b="1" kern="1200" baseline="-250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0,3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libri" pitchFamily="34" charset="0"/>
                          <a:cs typeface="Calibri" pitchFamily="34" charset="0"/>
                        </a:rPr>
                        <a:t>0,7</a:t>
                      </a:r>
                      <a:endParaRPr lang="ru-RU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33950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Некоторые виды экономической деятельности в которых используется математическое ожидание случайной величины:</a:t>
            </a:r>
            <a:endParaRPr lang="ru-RU" sz="24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563638"/>
            <a:ext cx="7560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Страхование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— процесс по защите граждан и организаций при наступлении определённых событий.</a:t>
            </a:r>
          </a:p>
          <a:p>
            <a:pPr indent="177800" algn="just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Кредиты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— услуга, в рамках которой банк предоставляет денежные средства заёмщику на определённое время и на определённых условиях по выплате процентов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indent="177800" algn="just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Биржевые инвестиции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 — это вложения денег в ценные бумаги, такие как акции, облигации, паи инвестиционных фондов</a:t>
            </a:r>
            <a:endParaRPr lang="ru-RU" sz="2000" dirty="0" smtClean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  <a:p>
            <a:pPr indent="177800" algn="just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Лотерея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 — организованная азартная игра, в ходе которой распределение призового фонда зависит от случайного выбора того или иного номера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000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35896" y="2211710"/>
            <a:ext cx="4896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20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Найдите:</a:t>
            </a:r>
          </a:p>
          <a:p>
            <a:pPr indent="361950" algn="just"/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1) «Среднюю сумму страховой выплаты»;</a:t>
            </a:r>
          </a:p>
          <a:p>
            <a:pPr indent="361950" algn="just"/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2) «Средний доход страховой компании от продажи одного полиса».</a:t>
            </a:r>
            <a:endParaRPr lang="ru-RU" sz="2000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 descr="https://static.tildacdn.com/tild6538-3165-4337-a266-383239613437/EE66CEB7-F6B0-4A8F-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55726"/>
            <a:ext cx="3213814" cy="23557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26749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sz="20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Задача №1.</a:t>
            </a:r>
            <a:r>
              <a:rPr lang="ru-RU" sz="2000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Страховой полис КАСКО в страховой компании стоит    45 000 рублей. По статистике в течение года владелец автомобиля попадает в мелкую аварию с вероятностью 0,18, и средняя сумма страховой выплаты при этом равна 50 000 рублей. С вероятностью 0,034 автомобилист попадает в серьезную аварию, и средняя сумма выплаты при этом 800 000 рублей.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4" y="267494"/>
            <a:ext cx="1685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Решение:</a:t>
            </a:r>
            <a:endParaRPr lang="ru-RU" sz="2800" b="1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915566"/>
          <a:ext cx="6840760" cy="1325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656184"/>
                <a:gridCol w="1728192"/>
                <a:gridCol w="1584176"/>
              </a:tblGrid>
              <a:tr h="68567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Случайная величина</a:t>
                      </a:r>
                      <a:r>
                        <a:rPr lang="en-US" b="1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(x</a:t>
                      </a:r>
                      <a:r>
                        <a:rPr lang="en-US" sz="1800" b="1" kern="1200" baseline="-250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800 000 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50 000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0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97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Вероятность</a:t>
                      </a:r>
                      <a:r>
                        <a:rPr lang="en-US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(p</a:t>
                      </a:r>
                      <a:r>
                        <a:rPr lang="en-US" sz="1800" b="1" kern="1200" baseline="-250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</a:t>
                      </a:r>
                      <a:r>
                        <a:rPr lang="en-US" sz="1800" b="1" kern="1200" dirty="0" smtClean="0">
                          <a:solidFill>
                            <a:srgbClr val="002B82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endParaRPr lang="ru-RU" sz="1800" b="1" kern="1200" dirty="0" smtClean="0">
                        <a:solidFill>
                          <a:srgbClr val="002B82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0,034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0,18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B82"/>
                          </a:solidFill>
                          <a:latin typeface="Calibri" pitchFamily="34" charset="0"/>
                          <a:cs typeface="Calibri" pitchFamily="34" charset="0"/>
                        </a:rPr>
                        <a:t>0,786</a:t>
                      </a:r>
                      <a:endParaRPr lang="ru-RU" b="1" dirty="0">
                        <a:solidFill>
                          <a:srgbClr val="002B8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31640" y="2499742"/>
            <a:ext cx="5997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1) 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M(x) = 800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00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• 0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,034 + 50 000 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•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0,18 + 0 </a:t>
            </a:r>
            <a:r>
              <a:rPr lang="en-US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•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 0,786 = 36 200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3003798"/>
            <a:ext cx="2664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2) 45 000 – 36 200 = 8 800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4155926"/>
            <a:ext cx="41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Ответ: </a:t>
            </a:r>
            <a:r>
              <a:rPr lang="ru-RU" dirty="0" smtClean="0">
                <a:solidFill>
                  <a:srgbClr val="002B82"/>
                </a:solidFill>
                <a:latin typeface="Calibri" pitchFamily="34" charset="0"/>
                <a:cs typeface="Calibri" pitchFamily="34" charset="0"/>
              </a:rPr>
              <a:t>1) 36 200 рублей; 2) 8 800 рублей.</a:t>
            </a:r>
            <a:endParaRPr lang="ru-RU" dirty="0">
              <a:solidFill>
                <a:srgbClr val="002B8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1e7363d2eb831915aa7b96d5c8b9e9c2a8b1b"/>
</p:tagLst>
</file>

<file path=ppt/theme/theme1.xml><?xml version="1.0" encoding="utf-8"?>
<a:theme xmlns:a="http://schemas.openxmlformats.org/drawingml/2006/main" name="Тема Office">
  <a:themeElements>
    <a:clrScheme name="Другая 1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1140</Words>
  <Application>Microsoft Office PowerPoint</Application>
  <PresentationFormat>Экран (16:9)</PresentationFormat>
  <Paragraphs>128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Кирилл Поползин</cp:lastModifiedBy>
  <cp:revision>311</cp:revision>
  <dcterms:created xsi:type="dcterms:W3CDTF">2013-08-23T08:38:35Z</dcterms:created>
  <dcterms:modified xsi:type="dcterms:W3CDTF">2025-04-08T09:22:45Z</dcterms:modified>
</cp:coreProperties>
</file>