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9" r:id="rId2"/>
    <p:sldId id="270" r:id="rId3"/>
    <p:sldId id="293" r:id="rId4"/>
    <p:sldId id="265" r:id="rId5"/>
    <p:sldId id="295" r:id="rId6"/>
    <p:sldId id="291" r:id="rId7"/>
    <p:sldId id="268" r:id="rId8"/>
    <p:sldId id="294" r:id="rId9"/>
    <p:sldId id="296" r:id="rId10"/>
    <p:sldId id="272" r:id="rId11"/>
  </p:sldIdLst>
  <p:sldSz cx="9144000" cy="5143500" type="screen16x9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4070"/>
    <a:srgbClr val="EDBC65"/>
    <a:srgbClr val="005696"/>
    <a:srgbClr val="005D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138" autoAdjust="0"/>
  </p:normalViewPr>
  <p:slideViewPr>
    <p:cSldViewPr>
      <p:cViewPr>
        <p:scale>
          <a:sx n="94" d="100"/>
          <a:sy n="94" d="100"/>
        </p:scale>
        <p:origin x="236" y="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21E27-F145-493C-A201-7F08BA9DC4F5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380EE-BC83-4E1E-900A-B9E0C28843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380EE-BC83-4E1E-900A-B9E0C288435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006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06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79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24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171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78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649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96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11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343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575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7D9F-87EE-42CF-A66B-146662F6D3FD}" type="datetimeFigureOut">
              <a:rPr lang="ru-RU" smtClean="0"/>
              <a:pPr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76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1203598"/>
            <a:ext cx="6120680" cy="1634452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rgbClr val="005696"/>
                </a:solidFill>
              </a:rPr>
              <a:t>Решение задач ЕГЭ на нахождение геометрических величин сечений многогранников</a:t>
            </a:r>
            <a:endParaRPr lang="ru-RU" sz="3000" b="1" dirty="0">
              <a:solidFill>
                <a:srgbClr val="00569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72200" y="3075806"/>
            <a:ext cx="23042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004070"/>
                </a:solidFill>
              </a:rPr>
              <a:t>Поползин К.Е., </a:t>
            </a:r>
          </a:p>
          <a:p>
            <a:r>
              <a:rPr lang="ru-RU" sz="1400" b="1" i="1" dirty="0" smtClean="0">
                <a:solidFill>
                  <a:srgbClr val="004070"/>
                </a:solidFill>
              </a:rPr>
              <a:t>учитель математики </a:t>
            </a:r>
          </a:p>
          <a:p>
            <a:r>
              <a:rPr lang="ru-RU" sz="1400" b="1" i="1" dirty="0" smtClean="0">
                <a:solidFill>
                  <a:srgbClr val="004070"/>
                </a:solidFill>
              </a:rPr>
              <a:t>МБОУ «Гимназия №123»</a:t>
            </a:r>
            <a:endParaRPr lang="ru-RU" sz="1400" b="1" i="1" dirty="0">
              <a:solidFill>
                <a:srgbClr val="004070"/>
              </a:solidFill>
            </a:endParaRPr>
          </a:p>
        </p:txBody>
      </p:sp>
      <p:pic>
        <p:nvPicPr>
          <p:cNvPr id="2867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275606"/>
            <a:ext cx="2922484" cy="30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338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9542"/>
            <a:ext cx="79563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4500" algn="just"/>
            <a:r>
              <a:rPr lang="ru-RU" sz="3200" b="1" dirty="0" smtClean="0">
                <a:solidFill>
                  <a:srgbClr val="004070"/>
                </a:solidFill>
              </a:rPr>
              <a:t>«Вдохновение есть расположение души к живейшему принятию впечатлений и соображению понятий, следственно и объяснению оных. Вдохновение нужно в геометрии, как и в поэзии»</a:t>
            </a:r>
            <a:endParaRPr lang="ru-RU" sz="3200" b="1" dirty="0">
              <a:solidFill>
                <a:srgbClr val="00407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34358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004070"/>
                </a:solidFill>
              </a:rPr>
              <a:t>Александр Сергеевич Пушкин</a:t>
            </a:r>
            <a:r>
              <a:rPr lang="ru-RU" i="1" dirty="0" smtClean="0">
                <a:solidFill>
                  <a:srgbClr val="004070"/>
                </a:solidFill>
              </a:rPr>
              <a:t> – великий русский поэт, прозаик, драматург</a:t>
            </a:r>
            <a:endParaRPr lang="ru-RU" i="1" dirty="0">
              <a:solidFill>
                <a:srgbClr val="00407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43558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/>
            <a:r>
              <a:rPr lang="ru-RU" sz="3600" b="1" dirty="0" smtClean="0">
                <a:solidFill>
                  <a:srgbClr val="004070"/>
                </a:solidFill>
              </a:rPr>
              <a:t>«Вдохновение нужно в поэзии, как и в геометрии» </a:t>
            </a:r>
            <a:r>
              <a:rPr lang="ru-RU" b="1" dirty="0" smtClean="0">
                <a:solidFill>
                  <a:srgbClr val="004070"/>
                </a:solidFill>
              </a:rPr>
              <a:t/>
            </a:r>
            <a:br>
              <a:rPr lang="ru-RU" b="1" dirty="0" smtClean="0">
                <a:solidFill>
                  <a:srgbClr val="004070"/>
                </a:solidFill>
              </a:rPr>
            </a:br>
            <a:endParaRPr lang="ru-RU" b="1" dirty="0">
              <a:solidFill>
                <a:srgbClr val="00407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2787774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4070"/>
                </a:solidFill>
              </a:rPr>
              <a:t>Жан</a:t>
            </a:r>
            <a:r>
              <a:rPr lang="ru-RU" i="1" dirty="0" smtClean="0">
                <a:solidFill>
                  <a:srgbClr val="004070"/>
                </a:solidFill>
              </a:rPr>
              <a:t> </a:t>
            </a:r>
            <a:r>
              <a:rPr lang="ru-RU" b="1" i="1" dirty="0" err="1" smtClean="0">
                <a:solidFill>
                  <a:srgbClr val="004070"/>
                </a:solidFill>
              </a:rPr>
              <a:t>Д</a:t>
            </a:r>
            <a:r>
              <a:rPr lang="ru-RU" i="1" dirty="0" err="1" smtClean="0">
                <a:solidFill>
                  <a:srgbClr val="004070"/>
                </a:solidFill>
              </a:rPr>
              <a:t>’</a:t>
            </a:r>
            <a:r>
              <a:rPr lang="ru-RU" b="1" i="1" dirty="0" err="1" smtClean="0">
                <a:solidFill>
                  <a:srgbClr val="004070"/>
                </a:solidFill>
              </a:rPr>
              <a:t>Аламбе́р</a:t>
            </a:r>
            <a:r>
              <a:rPr lang="ru-RU" i="1" dirty="0" smtClean="0">
                <a:solidFill>
                  <a:srgbClr val="004070"/>
                </a:solidFill>
              </a:rPr>
              <a:t> — французский философ, математик и механик</a:t>
            </a:r>
            <a:endParaRPr lang="ru-RU" i="1" dirty="0">
              <a:solidFill>
                <a:srgbClr val="00407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2499742"/>
            <a:ext cx="5472608" cy="1123712"/>
          </a:xfrm>
          <a:prstGeom prst="roundRect">
            <a:avLst/>
          </a:prstGeom>
          <a:ln>
            <a:solidFill>
              <a:srgbClr val="005696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Секущей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плоскостью 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многогранника называется такая плоскость, по обе стороны от которой есть точки данного многогранника.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1520" y="845195"/>
            <a:ext cx="5472608" cy="1464231"/>
          </a:xfrm>
          <a:prstGeom prst="roundRect">
            <a:avLst/>
          </a:prstGeom>
          <a:ln>
            <a:solidFill>
              <a:srgbClr val="005696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Сечением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многогранника называется фигура,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состоящая из всех точек, которые являются общими для многогранника и секущей плоскости.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795886"/>
            <a:ext cx="8424936" cy="923330"/>
          </a:xfrm>
          <a:prstGeom prst="rect">
            <a:avLst/>
          </a:prstGeom>
          <a:ln>
            <a:solidFill>
              <a:srgbClr val="00569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ea typeface="Times New Roman" pitchFamily="18" charset="0"/>
                <a:cs typeface="Times New Roman" pitchFamily="18" charset="0"/>
              </a:rPr>
              <a:t>*</a:t>
            </a:r>
            <a:r>
              <a:rPr lang="ru-RU" i="1" dirty="0" smtClean="0">
                <a:ea typeface="Times New Roman" pitchFamily="18" charset="0"/>
                <a:cs typeface="Times New Roman" pitchFamily="18" charset="0"/>
              </a:rPr>
              <a:t>Секущая плоскость пересекает грани многогранника по отрезкам.</a:t>
            </a:r>
          </a:p>
          <a:p>
            <a:pPr algn="just"/>
            <a:r>
              <a:rPr lang="ru-RU" b="1" i="1" dirty="0" smtClean="0">
                <a:cs typeface="Times New Roman" pitchFamily="18" charset="0"/>
              </a:rPr>
              <a:t>*</a:t>
            </a:r>
            <a:r>
              <a:rPr lang="ru-RU" i="1" dirty="0" smtClean="0">
                <a:cs typeface="Times New Roman" pitchFamily="18" charset="0"/>
              </a:rPr>
              <a:t>Многоугольник, сторонами которого являются данные отрезки, называется сечением.</a:t>
            </a:r>
            <a:endParaRPr lang="ru-RU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843918" y="4866501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195486"/>
            <a:ext cx="36063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4070"/>
                </a:solidFill>
                <a:ea typeface="Times New Roman" pitchFamily="18" charset="0"/>
                <a:cs typeface="Times New Roman" pitchFamily="18" charset="0"/>
              </a:rPr>
              <a:t>Что такое сечение?</a:t>
            </a:r>
            <a:endParaRPr lang="ru-RU" sz="3200" dirty="0">
              <a:solidFill>
                <a:srgbClr val="00407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915566"/>
            <a:ext cx="2734585" cy="2548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91680" y="195486"/>
            <a:ext cx="5694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4070"/>
                </a:solidFill>
              </a:rPr>
              <a:t>Основные теоретические сведения</a:t>
            </a:r>
            <a:endParaRPr lang="ru-RU" sz="2800" b="1" dirty="0">
              <a:solidFill>
                <a:srgbClr val="00407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843558"/>
            <a:ext cx="25936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>
                <a:solidFill>
                  <a:srgbClr val="005696"/>
                </a:solidFill>
              </a:rPr>
              <a:t>Аксиомы и следствия</a:t>
            </a:r>
            <a:endParaRPr lang="ru-RU" sz="2000" b="1" u="sng" dirty="0">
              <a:solidFill>
                <a:srgbClr val="00569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699542"/>
            <a:ext cx="3143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5696"/>
                </a:solidFill>
              </a:rPr>
              <a:t>Свойства параллельных прямых и плоскостей</a:t>
            </a:r>
            <a:endParaRPr lang="ru-RU" sz="2000" b="1" u="sng" dirty="0">
              <a:solidFill>
                <a:srgbClr val="00569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419622"/>
            <a:ext cx="3816424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780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ru-RU" sz="1500" dirty="0" smtClean="0">
                <a:solidFill>
                  <a:srgbClr val="004070"/>
                </a:solidFill>
              </a:rPr>
              <a:t>Через любые три точки, не лежащие на одной прямой, проходит плоскость, и притом только одна.</a:t>
            </a:r>
          </a:p>
          <a:p>
            <a:pPr indent="17780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ru-RU" sz="1500" dirty="0" smtClean="0">
                <a:solidFill>
                  <a:srgbClr val="004070"/>
                </a:solidFill>
              </a:rPr>
              <a:t>Если две точки прямой лежат в плоскости, то все точки прямой лежат в этой плоскости.</a:t>
            </a:r>
          </a:p>
          <a:p>
            <a:pPr indent="17780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ru-RU" sz="1500" dirty="0" smtClean="0">
                <a:solidFill>
                  <a:srgbClr val="004070"/>
                </a:solidFill>
              </a:rPr>
              <a:t>Если две плоскости имеют общую точку, то они имеют общую прямую, на которой лежат все общие точки этих плоскостей.</a:t>
            </a:r>
          </a:p>
          <a:p>
            <a:pPr indent="17780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ru-RU" sz="1500" dirty="0" smtClean="0">
                <a:solidFill>
                  <a:srgbClr val="004070"/>
                </a:solidFill>
              </a:rPr>
              <a:t>Через две пересекающиеся прямые проходит плоскость, и притом только одна.</a:t>
            </a:r>
            <a:endParaRPr lang="ru-RU" sz="1500" dirty="0">
              <a:solidFill>
                <a:srgbClr val="00407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1419622"/>
            <a:ext cx="4572000" cy="323511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7780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ru-RU" sz="1500" dirty="0" smtClean="0">
                <a:solidFill>
                  <a:srgbClr val="004070"/>
                </a:solidFill>
              </a:rPr>
              <a:t>Через любую точку пространства, не лежащую на данной прямой, проходит прямая, параллельная данной, и притом только одна.</a:t>
            </a:r>
          </a:p>
          <a:p>
            <a:pPr indent="17780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ru-RU" sz="1500" dirty="0" smtClean="0">
                <a:solidFill>
                  <a:srgbClr val="004070"/>
                </a:solidFill>
              </a:rPr>
              <a:t>Если прямая, не лежащая в данной плоскости, параллельна какой-нибудь прямой, лежащей в этой плоскости, то она параллельна данной плоскости.</a:t>
            </a:r>
          </a:p>
          <a:p>
            <a:pPr indent="17780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ru-RU" sz="1500" dirty="0" smtClean="0">
                <a:solidFill>
                  <a:srgbClr val="004070"/>
                </a:solidFill>
              </a:rPr>
              <a:t>Если плоскость проходит через данную прямую, параллельную другой плоскости, и пересекает эту плоскость, то линия пересечения плоскостей параллельна данной прямой.</a:t>
            </a:r>
          </a:p>
          <a:p>
            <a:pPr indent="17780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ru-RU" sz="1500" dirty="0" smtClean="0">
                <a:solidFill>
                  <a:srgbClr val="004070"/>
                </a:solidFill>
              </a:rPr>
              <a:t>Если две параллельные плоскости пересечены третьей, то линии их пересечения параллельны.</a:t>
            </a:r>
            <a:endParaRPr lang="ru-RU" sz="1500" dirty="0">
              <a:solidFill>
                <a:srgbClr val="00407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2" y="1491630"/>
            <a:ext cx="5616624" cy="2145268"/>
          </a:xfrm>
          <a:prstGeom prst="roundRect">
            <a:avLst/>
          </a:prstGeom>
          <a:ln>
            <a:solidFill>
              <a:schemeClr val="bg1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5696"/>
                </a:solidFill>
                <a:effectLst/>
                <a:ea typeface="Times New Roman" pitchFamily="18" charset="0"/>
                <a:cs typeface="Times New Roman" pitchFamily="18" charset="0"/>
              </a:rPr>
              <a:t>Существует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5696"/>
                </a:solidFill>
                <a:effectLst/>
                <a:ea typeface="Times New Roman" pitchFamily="18" charset="0"/>
                <a:cs typeface="Times New Roman" pitchFamily="18" charset="0"/>
              </a:rPr>
              <a:t>три основных метода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5696"/>
                </a:solidFill>
                <a:effectLst/>
                <a:ea typeface="Times New Roman" pitchFamily="18" charset="0"/>
                <a:cs typeface="Times New Roman" pitchFamily="18" charset="0"/>
              </a:rPr>
              <a:t>построения сечений многогранников:</a:t>
            </a:r>
            <a:endParaRPr lang="ru-RU" sz="2400" b="1" dirty="0" smtClean="0">
              <a:solidFill>
                <a:srgbClr val="005696"/>
              </a:solidFill>
              <a:cs typeface="Times New Roman" pitchFamily="18" charset="0"/>
            </a:endParaRPr>
          </a:p>
          <a:p>
            <a:pPr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rgbClr val="005696"/>
                </a:solidFill>
                <a:ea typeface="Times New Roman" pitchFamily="18" charset="0"/>
                <a:cs typeface="Times New Roman" pitchFamily="18" charset="0"/>
              </a:rPr>
              <a:t>1. 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5696"/>
                </a:solidFill>
                <a:effectLst/>
                <a:ea typeface="Times New Roman" pitchFamily="18" charset="0"/>
                <a:cs typeface="Times New Roman" pitchFamily="18" charset="0"/>
              </a:rPr>
              <a:t>етод следов</a:t>
            </a:r>
            <a:r>
              <a:rPr lang="ru-RU" sz="2400" dirty="0" smtClean="0">
                <a:solidFill>
                  <a:srgbClr val="005696"/>
                </a:solidFill>
                <a:ea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5696"/>
              </a:solidFill>
              <a:cs typeface="Times New Roman" pitchFamily="18" charset="0"/>
            </a:endParaRPr>
          </a:p>
          <a:p>
            <a:pPr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rgbClr val="005696"/>
                </a:solidFill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5696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5696"/>
                </a:solidFill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5696"/>
                </a:solidFill>
                <a:effectLst/>
                <a:ea typeface="Times New Roman" pitchFamily="18" charset="0"/>
                <a:cs typeface="Times New Roman" pitchFamily="18" charset="0"/>
              </a:rPr>
              <a:t>етод внутреннего проецирования;</a:t>
            </a:r>
            <a:endParaRPr lang="ru-RU" sz="2400" dirty="0" smtClean="0">
              <a:solidFill>
                <a:srgbClr val="005696"/>
              </a:solidFill>
              <a:cs typeface="Times New Roman" pitchFamily="18" charset="0"/>
            </a:endParaRPr>
          </a:p>
          <a:p>
            <a:pPr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rgbClr val="005696"/>
                </a:solidFill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5696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5696"/>
                </a:solidFill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5696"/>
                </a:solidFill>
                <a:effectLst/>
                <a:ea typeface="Times New Roman" pitchFamily="18" charset="0"/>
                <a:cs typeface="Times New Roman" pitchFamily="18" charset="0"/>
              </a:rPr>
              <a:t>омбинированный метод.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5696"/>
              </a:solidFill>
              <a:effectLst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843918" y="4866501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339502"/>
            <a:ext cx="4726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4070"/>
                </a:solidFill>
              </a:rPr>
              <a:t>Методы построения сечений</a:t>
            </a:r>
            <a:endParaRPr lang="ru-RU" sz="2800" b="1" dirty="0">
              <a:solidFill>
                <a:srgbClr val="004070"/>
              </a:solidFill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635646"/>
            <a:ext cx="2890771" cy="200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Полилиния 151"/>
          <p:cNvSpPr/>
          <p:nvPr/>
        </p:nvSpPr>
        <p:spPr>
          <a:xfrm>
            <a:off x="2205330" y="1479628"/>
            <a:ext cx="1718598" cy="2460273"/>
          </a:xfrm>
          <a:custGeom>
            <a:avLst/>
            <a:gdLst>
              <a:gd name="connsiteX0" fmla="*/ 0 w 864096"/>
              <a:gd name="connsiteY0" fmla="*/ 0 h 936104"/>
              <a:gd name="connsiteX1" fmla="*/ 864096 w 864096"/>
              <a:gd name="connsiteY1" fmla="*/ 0 h 936104"/>
              <a:gd name="connsiteX2" fmla="*/ 864096 w 864096"/>
              <a:gd name="connsiteY2" fmla="*/ 936104 h 936104"/>
              <a:gd name="connsiteX3" fmla="*/ 0 w 864096"/>
              <a:gd name="connsiteY3" fmla="*/ 936104 h 936104"/>
              <a:gd name="connsiteX4" fmla="*/ 0 w 864096"/>
              <a:gd name="connsiteY4" fmla="*/ 0 h 936104"/>
              <a:gd name="connsiteX0" fmla="*/ 115213 w 864096"/>
              <a:gd name="connsiteY0" fmla="*/ 72008 h 936104"/>
              <a:gd name="connsiteX1" fmla="*/ 864096 w 864096"/>
              <a:gd name="connsiteY1" fmla="*/ 0 h 936104"/>
              <a:gd name="connsiteX2" fmla="*/ 864096 w 864096"/>
              <a:gd name="connsiteY2" fmla="*/ 936104 h 936104"/>
              <a:gd name="connsiteX3" fmla="*/ 0 w 864096"/>
              <a:gd name="connsiteY3" fmla="*/ 936104 h 936104"/>
              <a:gd name="connsiteX4" fmla="*/ 115213 w 864096"/>
              <a:gd name="connsiteY4" fmla="*/ 72008 h 936104"/>
              <a:gd name="connsiteX0" fmla="*/ 115213 w 921702"/>
              <a:gd name="connsiteY0" fmla="*/ 720080 h 1584176"/>
              <a:gd name="connsiteX1" fmla="*/ 921702 w 921702"/>
              <a:gd name="connsiteY1" fmla="*/ 0 h 1584176"/>
              <a:gd name="connsiteX2" fmla="*/ 864096 w 921702"/>
              <a:gd name="connsiteY2" fmla="*/ 1584176 h 1584176"/>
              <a:gd name="connsiteX3" fmla="*/ 0 w 921702"/>
              <a:gd name="connsiteY3" fmla="*/ 1584176 h 1584176"/>
              <a:gd name="connsiteX4" fmla="*/ 115213 w 921702"/>
              <a:gd name="connsiteY4" fmla="*/ 720080 h 1584176"/>
              <a:gd name="connsiteX0" fmla="*/ 115213 w 1267340"/>
              <a:gd name="connsiteY0" fmla="*/ 720080 h 2232248"/>
              <a:gd name="connsiteX1" fmla="*/ 921702 w 1267340"/>
              <a:gd name="connsiteY1" fmla="*/ 0 h 2232248"/>
              <a:gd name="connsiteX2" fmla="*/ 1267340 w 1267340"/>
              <a:gd name="connsiteY2" fmla="*/ 2232248 h 2232248"/>
              <a:gd name="connsiteX3" fmla="*/ 0 w 1267340"/>
              <a:gd name="connsiteY3" fmla="*/ 1584176 h 2232248"/>
              <a:gd name="connsiteX4" fmla="*/ 115213 w 1267340"/>
              <a:gd name="connsiteY4" fmla="*/ 720080 h 2232248"/>
              <a:gd name="connsiteX0" fmla="*/ 115213 w 1267340"/>
              <a:gd name="connsiteY0" fmla="*/ 792088 h 2304256"/>
              <a:gd name="connsiteX1" fmla="*/ 979308 w 1267340"/>
              <a:gd name="connsiteY1" fmla="*/ 0 h 2304256"/>
              <a:gd name="connsiteX2" fmla="*/ 1267340 w 1267340"/>
              <a:gd name="connsiteY2" fmla="*/ 2304256 h 2304256"/>
              <a:gd name="connsiteX3" fmla="*/ 0 w 1267340"/>
              <a:gd name="connsiteY3" fmla="*/ 1656184 h 2304256"/>
              <a:gd name="connsiteX4" fmla="*/ 115213 w 1267340"/>
              <a:gd name="connsiteY4" fmla="*/ 792088 h 2304256"/>
              <a:gd name="connsiteX0" fmla="*/ 0 w 1152127"/>
              <a:gd name="connsiteY0" fmla="*/ 792088 h 2304256"/>
              <a:gd name="connsiteX1" fmla="*/ 864095 w 1152127"/>
              <a:gd name="connsiteY1" fmla="*/ 0 h 2304256"/>
              <a:gd name="connsiteX2" fmla="*/ 1152127 w 1152127"/>
              <a:gd name="connsiteY2" fmla="*/ 2304256 h 2304256"/>
              <a:gd name="connsiteX3" fmla="*/ 576063 w 1152127"/>
              <a:gd name="connsiteY3" fmla="*/ 2304256 h 2304256"/>
              <a:gd name="connsiteX4" fmla="*/ 0 w 1152127"/>
              <a:gd name="connsiteY4" fmla="*/ 792088 h 2304256"/>
              <a:gd name="connsiteX0" fmla="*/ 0 w 1209733"/>
              <a:gd name="connsiteY0" fmla="*/ 1152128 h 2304256"/>
              <a:gd name="connsiteX1" fmla="*/ 921701 w 1209733"/>
              <a:gd name="connsiteY1" fmla="*/ 0 h 2304256"/>
              <a:gd name="connsiteX2" fmla="*/ 1209733 w 1209733"/>
              <a:gd name="connsiteY2" fmla="*/ 2304256 h 2304256"/>
              <a:gd name="connsiteX3" fmla="*/ 633669 w 1209733"/>
              <a:gd name="connsiteY3" fmla="*/ 2304256 h 2304256"/>
              <a:gd name="connsiteX4" fmla="*/ 0 w 1209733"/>
              <a:gd name="connsiteY4" fmla="*/ 1152128 h 2304256"/>
              <a:gd name="connsiteX0" fmla="*/ 0 w 1209733"/>
              <a:gd name="connsiteY0" fmla="*/ 1152128 h 2304256"/>
              <a:gd name="connsiteX1" fmla="*/ 921701 w 1209733"/>
              <a:gd name="connsiteY1" fmla="*/ 0 h 2304256"/>
              <a:gd name="connsiteX2" fmla="*/ 1209733 w 1209733"/>
              <a:gd name="connsiteY2" fmla="*/ 2304256 h 2304256"/>
              <a:gd name="connsiteX3" fmla="*/ 633669 w 1209733"/>
              <a:gd name="connsiteY3" fmla="*/ 2304256 h 2304256"/>
              <a:gd name="connsiteX4" fmla="*/ 0 w 1209733"/>
              <a:gd name="connsiteY4" fmla="*/ 1152128 h 2304256"/>
              <a:gd name="connsiteX0" fmla="*/ 0 w 1209733"/>
              <a:gd name="connsiteY0" fmla="*/ 1080120 h 2304256"/>
              <a:gd name="connsiteX1" fmla="*/ 921701 w 1209733"/>
              <a:gd name="connsiteY1" fmla="*/ 0 h 2304256"/>
              <a:gd name="connsiteX2" fmla="*/ 1209733 w 1209733"/>
              <a:gd name="connsiteY2" fmla="*/ 2304256 h 2304256"/>
              <a:gd name="connsiteX3" fmla="*/ 633669 w 1209733"/>
              <a:gd name="connsiteY3" fmla="*/ 2304256 h 2304256"/>
              <a:gd name="connsiteX4" fmla="*/ 0 w 1209733"/>
              <a:gd name="connsiteY4" fmla="*/ 1080120 h 2304256"/>
              <a:gd name="connsiteX0" fmla="*/ 0 w 1209733"/>
              <a:gd name="connsiteY0" fmla="*/ 1080120 h 2304256"/>
              <a:gd name="connsiteX1" fmla="*/ 921701 w 1209733"/>
              <a:gd name="connsiteY1" fmla="*/ 0 h 2304256"/>
              <a:gd name="connsiteX2" fmla="*/ 1209733 w 1209733"/>
              <a:gd name="connsiteY2" fmla="*/ 2304256 h 2304256"/>
              <a:gd name="connsiteX3" fmla="*/ 633669 w 1209733"/>
              <a:gd name="connsiteY3" fmla="*/ 2304256 h 2304256"/>
              <a:gd name="connsiteX4" fmla="*/ 0 w 1209733"/>
              <a:gd name="connsiteY4" fmla="*/ 1080120 h 2304256"/>
              <a:gd name="connsiteX0" fmla="*/ 0 w 1267339"/>
              <a:gd name="connsiteY0" fmla="*/ 1080120 h 2304256"/>
              <a:gd name="connsiteX1" fmla="*/ 979307 w 1267339"/>
              <a:gd name="connsiteY1" fmla="*/ 0 h 2304256"/>
              <a:gd name="connsiteX2" fmla="*/ 1267339 w 1267339"/>
              <a:gd name="connsiteY2" fmla="*/ 2304256 h 2304256"/>
              <a:gd name="connsiteX3" fmla="*/ 691275 w 1267339"/>
              <a:gd name="connsiteY3" fmla="*/ 2304256 h 2304256"/>
              <a:gd name="connsiteX4" fmla="*/ 0 w 1267339"/>
              <a:gd name="connsiteY4" fmla="*/ 1080120 h 2304256"/>
              <a:gd name="connsiteX0" fmla="*/ 0 w 1209733"/>
              <a:gd name="connsiteY0" fmla="*/ 1080120 h 2304256"/>
              <a:gd name="connsiteX1" fmla="*/ 921701 w 1209733"/>
              <a:gd name="connsiteY1" fmla="*/ 0 h 2304256"/>
              <a:gd name="connsiteX2" fmla="*/ 1209733 w 1209733"/>
              <a:gd name="connsiteY2" fmla="*/ 2304256 h 2304256"/>
              <a:gd name="connsiteX3" fmla="*/ 633669 w 1209733"/>
              <a:gd name="connsiteY3" fmla="*/ 2304256 h 2304256"/>
              <a:gd name="connsiteX4" fmla="*/ 0 w 1209733"/>
              <a:gd name="connsiteY4" fmla="*/ 1080120 h 2304256"/>
              <a:gd name="connsiteX0" fmla="*/ 0 w 1209733"/>
              <a:gd name="connsiteY0" fmla="*/ 1080120 h 2304256"/>
              <a:gd name="connsiteX1" fmla="*/ 921701 w 1209733"/>
              <a:gd name="connsiteY1" fmla="*/ 0 h 2304256"/>
              <a:gd name="connsiteX2" fmla="*/ 1209733 w 1209733"/>
              <a:gd name="connsiteY2" fmla="*/ 2304256 h 2304256"/>
              <a:gd name="connsiteX3" fmla="*/ 633669 w 1209733"/>
              <a:gd name="connsiteY3" fmla="*/ 2304256 h 2304256"/>
              <a:gd name="connsiteX4" fmla="*/ 0 w 1209733"/>
              <a:gd name="connsiteY4" fmla="*/ 1080120 h 2304256"/>
              <a:gd name="connsiteX0" fmla="*/ 146939 w 1356672"/>
              <a:gd name="connsiteY0" fmla="*/ 1080120 h 2304256"/>
              <a:gd name="connsiteX1" fmla="*/ 1068640 w 1356672"/>
              <a:gd name="connsiteY1" fmla="*/ 0 h 2304256"/>
              <a:gd name="connsiteX2" fmla="*/ 1356672 w 1356672"/>
              <a:gd name="connsiteY2" fmla="*/ 2304256 h 2304256"/>
              <a:gd name="connsiteX3" fmla="*/ 780608 w 1356672"/>
              <a:gd name="connsiteY3" fmla="*/ 2304256 h 2304256"/>
              <a:gd name="connsiteX4" fmla="*/ 204545 w 1356672"/>
              <a:gd name="connsiteY4" fmla="*/ 1224136 h 2304256"/>
              <a:gd name="connsiteX5" fmla="*/ 146939 w 1356672"/>
              <a:gd name="connsiteY5" fmla="*/ 1080120 h 2304256"/>
              <a:gd name="connsiteX0" fmla="*/ 146939 w 1356672"/>
              <a:gd name="connsiteY0" fmla="*/ 1080120 h 2304256"/>
              <a:gd name="connsiteX1" fmla="*/ 1068640 w 1356672"/>
              <a:gd name="connsiteY1" fmla="*/ 0 h 2304256"/>
              <a:gd name="connsiteX2" fmla="*/ 1356672 w 1356672"/>
              <a:gd name="connsiteY2" fmla="*/ 2304256 h 2304256"/>
              <a:gd name="connsiteX3" fmla="*/ 780608 w 1356672"/>
              <a:gd name="connsiteY3" fmla="*/ 2304256 h 2304256"/>
              <a:gd name="connsiteX4" fmla="*/ 204545 w 1356672"/>
              <a:gd name="connsiteY4" fmla="*/ 1224136 h 2304256"/>
              <a:gd name="connsiteX5" fmla="*/ 146939 w 1356672"/>
              <a:gd name="connsiteY5" fmla="*/ 1080120 h 2304256"/>
              <a:gd name="connsiteX0" fmla="*/ 146939 w 1356672"/>
              <a:gd name="connsiteY0" fmla="*/ 1080120 h 2304256"/>
              <a:gd name="connsiteX1" fmla="*/ 1068640 w 1356672"/>
              <a:gd name="connsiteY1" fmla="*/ 0 h 2304256"/>
              <a:gd name="connsiteX2" fmla="*/ 1356672 w 1356672"/>
              <a:gd name="connsiteY2" fmla="*/ 2304256 h 2304256"/>
              <a:gd name="connsiteX3" fmla="*/ 780608 w 1356672"/>
              <a:gd name="connsiteY3" fmla="*/ 2304256 h 2304256"/>
              <a:gd name="connsiteX4" fmla="*/ 607790 w 1356672"/>
              <a:gd name="connsiteY4" fmla="*/ 1944216 h 2304256"/>
              <a:gd name="connsiteX5" fmla="*/ 204545 w 1356672"/>
              <a:gd name="connsiteY5" fmla="*/ 1224136 h 2304256"/>
              <a:gd name="connsiteX6" fmla="*/ 146939 w 1356672"/>
              <a:gd name="connsiteY6" fmla="*/ 1080120 h 2304256"/>
              <a:gd name="connsiteX0" fmla="*/ 146939 w 1356672"/>
              <a:gd name="connsiteY0" fmla="*/ 1080120 h 2304256"/>
              <a:gd name="connsiteX1" fmla="*/ 1068640 w 1356672"/>
              <a:gd name="connsiteY1" fmla="*/ 0 h 2304256"/>
              <a:gd name="connsiteX2" fmla="*/ 1356672 w 1356672"/>
              <a:gd name="connsiteY2" fmla="*/ 2304256 h 2304256"/>
              <a:gd name="connsiteX3" fmla="*/ 780608 w 1356672"/>
              <a:gd name="connsiteY3" fmla="*/ 2304256 h 2304256"/>
              <a:gd name="connsiteX4" fmla="*/ 723002 w 1356672"/>
              <a:gd name="connsiteY4" fmla="*/ 2160240 h 2304256"/>
              <a:gd name="connsiteX5" fmla="*/ 607790 w 1356672"/>
              <a:gd name="connsiteY5" fmla="*/ 1944216 h 2304256"/>
              <a:gd name="connsiteX6" fmla="*/ 204545 w 1356672"/>
              <a:gd name="connsiteY6" fmla="*/ 1224136 h 2304256"/>
              <a:gd name="connsiteX7" fmla="*/ 146939 w 1356672"/>
              <a:gd name="connsiteY7" fmla="*/ 1080120 h 2304256"/>
              <a:gd name="connsiteX0" fmla="*/ 165144 w 1374877"/>
              <a:gd name="connsiteY0" fmla="*/ 1080120 h 2304256"/>
              <a:gd name="connsiteX1" fmla="*/ 1086845 w 1374877"/>
              <a:gd name="connsiteY1" fmla="*/ 0 h 2304256"/>
              <a:gd name="connsiteX2" fmla="*/ 1374877 w 1374877"/>
              <a:gd name="connsiteY2" fmla="*/ 2304256 h 2304256"/>
              <a:gd name="connsiteX3" fmla="*/ 798813 w 1374877"/>
              <a:gd name="connsiteY3" fmla="*/ 2304256 h 2304256"/>
              <a:gd name="connsiteX4" fmla="*/ 741207 w 1374877"/>
              <a:gd name="connsiteY4" fmla="*/ 2160240 h 2304256"/>
              <a:gd name="connsiteX5" fmla="*/ 625995 w 1374877"/>
              <a:gd name="connsiteY5" fmla="*/ 1944216 h 2304256"/>
              <a:gd name="connsiteX6" fmla="*/ 222750 w 1374877"/>
              <a:gd name="connsiteY6" fmla="*/ 1224136 h 2304256"/>
              <a:gd name="connsiteX7" fmla="*/ 165144 w 1374877"/>
              <a:gd name="connsiteY7" fmla="*/ 1152128 h 2304256"/>
              <a:gd name="connsiteX8" fmla="*/ 165144 w 1374877"/>
              <a:gd name="connsiteY8" fmla="*/ 1080120 h 2304256"/>
              <a:gd name="connsiteX0" fmla="*/ 166799 w 1376532"/>
              <a:gd name="connsiteY0" fmla="*/ 1080120 h 2304256"/>
              <a:gd name="connsiteX1" fmla="*/ 1088500 w 1376532"/>
              <a:gd name="connsiteY1" fmla="*/ 0 h 2304256"/>
              <a:gd name="connsiteX2" fmla="*/ 1376532 w 1376532"/>
              <a:gd name="connsiteY2" fmla="*/ 2304256 h 2304256"/>
              <a:gd name="connsiteX3" fmla="*/ 800468 w 1376532"/>
              <a:gd name="connsiteY3" fmla="*/ 2304256 h 2304256"/>
              <a:gd name="connsiteX4" fmla="*/ 742862 w 1376532"/>
              <a:gd name="connsiteY4" fmla="*/ 2160240 h 2304256"/>
              <a:gd name="connsiteX5" fmla="*/ 627650 w 1376532"/>
              <a:gd name="connsiteY5" fmla="*/ 1944216 h 2304256"/>
              <a:gd name="connsiteX6" fmla="*/ 224405 w 1376532"/>
              <a:gd name="connsiteY6" fmla="*/ 1224136 h 2304256"/>
              <a:gd name="connsiteX7" fmla="*/ 166799 w 1376532"/>
              <a:gd name="connsiteY7" fmla="*/ 1152128 h 2304256"/>
              <a:gd name="connsiteX8" fmla="*/ 166799 w 1376532"/>
              <a:gd name="connsiteY8" fmla="*/ 1152128 h 2304256"/>
              <a:gd name="connsiteX9" fmla="*/ 166799 w 1376532"/>
              <a:gd name="connsiteY9" fmla="*/ 1080120 h 2304256"/>
              <a:gd name="connsiteX0" fmla="*/ 165144 w 1374877"/>
              <a:gd name="connsiteY0" fmla="*/ 1080120 h 2304256"/>
              <a:gd name="connsiteX1" fmla="*/ 1086845 w 1374877"/>
              <a:gd name="connsiteY1" fmla="*/ 0 h 2304256"/>
              <a:gd name="connsiteX2" fmla="*/ 1374877 w 1374877"/>
              <a:gd name="connsiteY2" fmla="*/ 2304256 h 2304256"/>
              <a:gd name="connsiteX3" fmla="*/ 798813 w 1374877"/>
              <a:gd name="connsiteY3" fmla="*/ 2304256 h 2304256"/>
              <a:gd name="connsiteX4" fmla="*/ 741207 w 1374877"/>
              <a:gd name="connsiteY4" fmla="*/ 2160240 h 2304256"/>
              <a:gd name="connsiteX5" fmla="*/ 625995 w 1374877"/>
              <a:gd name="connsiteY5" fmla="*/ 1944216 h 2304256"/>
              <a:gd name="connsiteX6" fmla="*/ 222750 w 1374877"/>
              <a:gd name="connsiteY6" fmla="*/ 1224136 h 2304256"/>
              <a:gd name="connsiteX7" fmla="*/ 165144 w 1374877"/>
              <a:gd name="connsiteY7" fmla="*/ 1152128 h 2304256"/>
              <a:gd name="connsiteX8" fmla="*/ 165144 w 1374877"/>
              <a:gd name="connsiteY8" fmla="*/ 1152128 h 2304256"/>
              <a:gd name="connsiteX9" fmla="*/ 165145 w 1374877"/>
              <a:gd name="connsiteY9" fmla="*/ 1080120 h 2304256"/>
              <a:gd name="connsiteX10" fmla="*/ 165144 w 1374877"/>
              <a:gd name="connsiteY10" fmla="*/ 1080120 h 2304256"/>
              <a:gd name="connsiteX0" fmla="*/ 165144 w 1374877"/>
              <a:gd name="connsiteY0" fmla="*/ 1080120 h 2304256"/>
              <a:gd name="connsiteX1" fmla="*/ 1086845 w 1374877"/>
              <a:gd name="connsiteY1" fmla="*/ 0 h 2304256"/>
              <a:gd name="connsiteX2" fmla="*/ 1374877 w 1374877"/>
              <a:gd name="connsiteY2" fmla="*/ 2304256 h 2304256"/>
              <a:gd name="connsiteX3" fmla="*/ 798813 w 1374877"/>
              <a:gd name="connsiteY3" fmla="*/ 2304256 h 2304256"/>
              <a:gd name="connsiteX4" fmla="*/ 741207 w 1374877"/>
              <a:gd name="connsiteY4" fmla="*/ 2160240 h 2304256"/>
              <a:gd name="connsiteX5" fmla="*/ 625995 w 1374877"/>
              <a:gd name="connsiteY5" fmla="*/ 1944216 h 2304256"/>
              <a:gd name="connsiteX6" fmla="*/ 222750 w 1374877"/>
              <a:gd name="connsiteY6" fmla="*/ 1224136 h 2304256"/>
              <a:gd name="connsiteX7" fmla="*/ 165144 w 1374877"/>
              <a:gd name="connsiteY7" fmla="*/ 1152128 h 2304256"/>
              <a:gd name="connsiteX8" fmla="*/ 165144 w 1374877"/>
              <a:gd name="connsiteY8" fmla="*/ 1152128 h 2304256"/>
              <a:gd name="connsiteX9" fmla="*/ 165145 w 1374877"/>
              <a:gd name="connsiteY9" fmla="*/ 1080120 h 2304256"/>
              <a:gd name="connsiteX10" fmla="*/ 165144 w 1374877"/>
              <a:gd name="connsiteY10" fmla="*/ 1080120 h 2304256"/>
              <a:gd name="connsiteX0" fmla="*/ 165144 w 1374877"/>
              <a:gd name="connsiteY0" fmla="*/ 1008112 h 2232248"/>
              <a:gd name="connsiteX1" fmla="*/ 1029239 w 1374877"/>
              <a:gd name="connsiteY1" fmla="*/ 0 h 2232248"/>
              <a:gd name="connsiteX2" fmla="*/ 1374877 w 1374877"/>
              <a:gd name="connsiteY2" fmla="*/ 2232248 h 2232248"/>
              <a:gd name="connsiteX3" fmla="*/ 798813 w 1374877"/>
              <a:gd name="connsiteY3" fmla="*/ 2232248 h 2232248"/>
              <a:gd name="connsiteX4" fmla="*/ 741207 w 1374877"/>
              <a:gd name="connsiteY4" fmla="*/ 2088232 h 2232248"/>
              <a:gd name="connsiteX5" fmla="*/ 625995 w 1374877"/>
              <a:gd name="connsiteY5" fmla="*/ 1872208 h 2232248"/>
              <a:gd name="connsiteX6" fmla="*/ 222750 w 1374877"/>
              <a:gd name="connsiteY6" fmla="*/ 1152128 h 2232248"/>
              <a:gd name="connsiteX7" fmla="*/ 165144 w 1374877"/>
              <a:gd name="connsiteY7" fmla="*/ 1080120 h 2232248"/>
              <a:gd name="connsiteX8" fmla="*/ 165144 w 1374877"/>
              <a:gd name="connsiteY8" fmla="*/ 1080120 h 2232248"/>
              <a:gd name="connsiteX9" fmla="*/ 165145 w 1374877"/>
              <a:gd name="connsiteY9" fmla="*/ 1008112 h 2232248"/>
              <a:gd name="connsiteX10" fmla="*/ 165144 w 1374877"/>
              <a:gd name="connsiteY10" fmla="*/ 1008112 h 2232248"/>
              <a:gd name="connsiteX0" fmla="*/ 165144 w 1374877"/>
              <a:gd name="connsiteY0" fmla="*/ 1008112 h 2232248"/>
              <a:gd name="connsiteX1" fmla="*/ 1029239 w 1374877"/>
              <a:gd name="connsiteY1" fmla="*/ 0 h 2232248"/>
              <a:gd name="connsiteX2" fmla="*/ 1086845 w 1374877"/>
              <a:gd name="connsiteY2" fmla="*/ 144016 h 2232248"/>
              <a:gd name="connsiteX3" fmla="*/ 1374877 w 1374877"/>
              <a:gd name="connsiteY3" fmla="*/ 2232248 h 2232248"/>
              <a:gd name="connsiteX4" fmla="*/ 798813 w 1374877"/>
              <a:gd name="connsiteY4" fmla="*/ 2232248 h 2232248"/>
              <a:gd name="connsiteX5" fmla="*/ 741207 w 1374877"/>
              <a:gd name="connsiteY5" fmla="*/ 2088232 h 2232248"/>
              <a:gd name="connsiteX6" fmla="*/ 625995 w 1374877"/>
              <a:gd name="connsiteY6" fmla="*/ 1872208 h 2232248"/>
              <a:gd name="connsiteX7" fmla="*/ 222750 w 1374877"/>
              <a:gd name="connsiteY7" fmla="*/ 1152128 h 2232248"/>
              <a:gd name="connsiteX8" fmla="*/ 165144 w 1374877"/>
              <a:gd name="connsiteY8" fmla="*/ 1080120 h 2232248"/>
              <a:gd name="connsiteX9" fmla="*/ 165144 w 1374877"/>
              <a:gd name="connsiteY9" fmla="*/ 1080120 h 2232248"/>
              <a:gd name="connsiteX10" fmla="*/ 165145 w 1374877"/>
              <a:gd name="connsiteY10" fmla="*/ 1008112 h 2232248"/>
              <a:gd name="connsiteX11" fmla="*/ 165144 w 1374877"/>
              <a:gd name="connsiteY11" fmla="*/ 1008112 h 2232248"/>
              <a:gd name="connsiteX0" fmla="*/ 165144 w 1374877"/>
              <a:gd name="connsiteY0" fmla="*/ 1008112 h 2232248"/>
              <a:gd name="connsiteX1" fmla="*/ 1029239 w 1374877"/>
              <a:gd name="connsiteY1" fmla="*/ 0 h 2232248"/>
              <a:gd name="connsiteX2" fmla="*/ 1029239 w 1374877"/>
              <a:gd name="connsiteY2" fmla="*/ 72008 h 2232248"/>
              <a:gd name="connsiteX3" fmla="*/ 1086845 w 1374877"/>
              <a:gd name="connsiteY3" fmla="*/ 144016 h 2232248"/>
              <a:gd name="connsiteX4" fmla="*/ 1374877 w 1374877"/>
              <a:gd name="connsiteY4" fmla="*/ 2232248 h 2232248"/>
              <a:gd name="connsiteX5" fmla="*/ 798813 w 1374877"/>
              <a:gd name="connsiteY5" fmla="*/ 2232248 h 2232248"/>
              <a:gd name="connsiteX6" fmla="*/ 741207 w 1374877"/>
              <a:gd name="connsiteY6" fmla="*/ 2088232 h 2232248"/>
              <a:gd name="connsiteX7" fmla="*/ 625995 w 1374877"/>
              <a:gd name="connsiteY7" fmla="*/ 1872208 h 2232248"/>
              <a:gd name="connsiteX8" fmla="*/ 222750 w 1374877"/>
              <a:gd name="connsiteY8" fmla="*/ 1152128 h 2232248"/>
              <a:gd name="connsiteX9" fmla="*/ 165144 w 1374877"/>
              <a:gd name="connsiteY9" fmla="*/ 1080120 h 2232248"/>
              <a:gd name="connsiteX10" fmla="*/ 165144 w 1374877"/>
              <a:gd name="connsiteY10" fmla="*/ 1080120 h 2232248"/>
              <a:gd name="connsiteX11" fmla="*/ 165145 w 1374877"/>
              <a:gd name="connsiteY11" fmla="*/ 1008112 h 2232248"/>
              <a:gd name="connsiteX12" fmla="*/ 165144 w 1374877"/>
              <a:gd name="connsiteY12" fmla="*/ 1008112 h 2232248"/>
              <a:gd name="connsiteX0" fmla="*/ 165144 w 1374877"/>
              <a:gd name="connsiteY0" fmla="*/ 1008112 h 2232248"/>
              <a:gd name="connsiteX1" fmla="*/ 1029239 w 1374877"/>
              <a:gd name="connsiteY1" fmla="*/ 0 h 2232248"/>
              <a:gd name="connsiteX2" fmla="*/ 1029239 w 1374877"/>
              <a:gd name="connsiteY2" fmla="*/ 72008 h 2232248"/>
              <a:gd name="connsiteX3" fmla="*/ 1086845 w 1374877"/>
              <a:gd name="connsiteY3" fmla="*/ 144016 h 2232248"/>
              <a:gd name="connsiteX4" fmla="*/ 1374877 w 1374877"/>
              <a:gd name="connsiteY4" fmla="*/ 2232248 h 2232248"/>
              <a:gd name="connsiteX5" fmla="*/ 798813 w 1374877"/>
              <a:gd name="connsiteY5" fmla="*/ 2232248 h 2232248"/>
              <a:gd name="connsiteX6" fmla="*/ 798814 w 1374877"/>
              <a:gd name="connsiteY6" fmla="*/ 2160240 h 2232248"/>
              <a:gd name="connsiteX7" fmla="*/ 741207 w 1374877"/>
              <a:gd name="connsiteY7" fmla="*/ 2088232 h 2232248"/>
              <a:gd name="connsiteX8" fmla="*/ 625995 w 1374877"/>
              <a:gd name="connsiteY8" fmla="*/ 1872208 h 2232248"/>
              <a:gd name="connsiteX9" fmla="*/ 222750 w 1374877"/>
              <a:gd name="connsiteY9" fmla="*/ 1152128 h 2232248"/>
              <a:gd name="connsiteX10" fmla="*/ 165144 w 1374877"/>
              <a:gd name="connsiteY10" fmla="*/ 1080120 h 2232248"/>
              <a:gd name="connsiteX11" fmla="*/ 165144 w 1374877"/>
              <a:gd name="connsiteY11" fmla="*/ 1080120 h 2232248"/>
              <a:gd name="connsiteX12" fmla="*/ 165145 w 1374877"/>
              <a:gd name="connsiteY12" fmla="*/ 1008112 h 2232248"/>
              <a:gd name="connsiteX13" fmla="*/ 165144 w 1374877"/>
              <a:gd name="connsiteY13" fmla="*/ 1008112 h 2232248"/>
              <a:gd name="connsiteX0" fmla="*/ 165144 w 1374877"/>
              <a:gd name="connsiteY0" fmla="*/ 1008112 h 2232248"/>
              <a:gd name="connsiteX1" fmla="*/ 1029239 w 1374877"/>
              <a:gd name="connsiteY1" fmla="*/ 0 h 2232248"/>
              <a:gd name="connsiteX2" fmla="*/ 1029239 w 1374877"/>
              <a:gd name="connsiteY2" fmla="*/ 72008 h 2232248"/>
              <a:gd name="connsiteX3" fmla="*/ 1086845 w 1374877"/>
              <a:gd name="connsiteY3" fmla="*/ 144016 h 2232248"/>
              <a:gd name="connsiteX4" fmla="*/ 1374877 w 1374877"/>
              <a:gd name="connsiteY4" fmla="*/ 2232248 h 2232248"/>
              <a:gd name="connsiteX5" fmla="*/ 798813 w 1374877"/>
              <a:gd name="connsiteY5" fmla="*/ 2232248 h 2232248"/>
              <a:gd name="connsiteX6" fmla="*/ 798814 w 1374877"/>
              <a:gd name="connsiteY6" fmla="*/ 2160240 h 2232248"/>
              <a:gd name="connsiteX7" fmla="*/ 741207 w 1374877"/>
              <a:gd name="connsiteY7" fmla="*/ 2088232 h 2232248"/>
              <a:gd name="connsiteX8" fmla="*/ 625995 w 1374877"/>
              <a:gd name="connsiteY8" fmla="*/ 1872208 h 2232248"/>
              <a:gd name="connsiteX9" fmla="*/ 222750 w 1374877"/>
              <a:gd name="connsiteY9" fmla="*/ 1152128 h 2232248"/>
              <a:gd name="connsiteX10" fmla="*/ 165144 w 1374877"/>
              <a:gd name="connsiteY10" fmla="*/ 1080120 h 2232248"/>
              <a:gd name="connsiteX11" fmla="*/ 165144 w 1374877"/>
              <a:gd name="connsiteY11" fmla="*/ 1080120 h 2232248"/>
              <a:gd name="connsiteX12" fmla="*/ 165145 w 1374877"/>
              <a:gd name="connsiteY12" fmla="*/ 1008112 h 2232248"/>
              <a:gd name="connsiteX13" fmla="*/ 165144 w 1374877"/>
              <a:gd name="connsiteY13" fmla="*/ 1008112 h 2232248"/>
              <a:gd name="connsiteX0" fmla="*/ 165144 w 1374877"/>
              <a:gd name="connsiteY0" fmla="*/ 1008112 h 2232248"/>
              <a:gd name="connsiteX1" fmla="*/ 1029239 w 1374877"/>
              <a:gd name="connsiteY1" fmla="*/ 0 h 2232248"/>
              <a:gd name="connsiteX2" fmla="*/ 1029239 w 1374877"/>
              <a:gd name="connsiteY2" fmla="*/ 72008 h 2232248"/>
              <a:gd name="connsiteX3" fmla="*/ 1086845 w 1374877"/>
              <a:gd name="connsiteY3" fmla="*/ 144016 h 2232248"/>
              <a:gd name="connsiteX4" fmla="*/ 1374877 w 1374877"/>
              <a:gd name="connsiteY4" fmla="*/ 2232248 h 2232248"/>
              <a:gd name="connsiteX5" fmla="*/ 798813 w 1374877"/>
              <a:gd name="connsiteY5" fmla="*/ 2232248 h 2232248"/>
              <a:gd name="connsiteX6" fmla="*/ 798814 w 1374877"/>
              <a:gd name="connsiteY6" fmla="*/ 2160240 h 2232248"/>
              <a:gd name="connsiteX7" fmla="*/ 741207 w 1374877"/>
              <a:gd name="connsiteY7" fmla="*/ 2088232 h 2232248"/>
              <a:gd name="connsiteX8" fmla="*/ 625995 w 1374877"/>
              <a:gd name="connsiteY8" fmla="*/ 1872208 h 2232248"/>
              <a:gd name="connsiteX9" fmla="*/ 222750 w 1374877"/>
              <a:gd name="connsiteY9" fmla="*/ 1152128 h 2232248"/>
              <a:gd name="connsiteX10" fmla="*/ 165144 w 1374877"/>
              <a:gd name="connsiteY10" fmla="*/ 1080120 h 2232248"/>
              <a:gd name="connsiteX11" fmla="*/ 165144 w 1374877"/>
              <a:gd name="connsiteY11" fmla="*/ 1080120 h 2232248"/>
              <a:gd name="connsiteX12" fmla="*/ 165145 w 1374877"/>
              <a:gd name="connsiteY12" fmla="*/ 1008112 h 2232248"/>
              <a:gd name="connsiteX13" fmla="*/ 165144 w 1374877"/>
              <a:gd name="connsiteY13" fmla="*/ 1008112 h 2232248"/>
              <a:gd name="connsiteX0" fmla="*/ 165144 w 1374877"/>
              <a:gd name="connsiteY0" fmla="*/ 1008112 h 2232248"/>
              <a:gd name="connsiteX1" fmla="*/ 1029239 w 1374877"/>
              <a:gd name="connsiteY1" fmla="*/ 0 h 2232248"/>
              <a:gd name="connsiteX2" fmla="*/ 1029239 w 1374877"/>
              <a:gd name="connsiteY2" fmla="*/ 72008 h 2232248"/>
              <a:gd name="connsiteX3" fmla="*/ 1086845 w 1374877"/>
              <a:gd name="connsiteY3" fmla="*/ 144016 h 2232248"/>
              <a:gd name="connsiteX4" fmla="*/ 1374877 w 1374877"/>
              <a:gd name="connsiteY4" fmla="*/ 2232248 h 2232248"/>
              <a:gd name="connsiteX5" fmla="*/ 798814 w 1374877"/>
              <a:gd name="connsiteY5" fmla="*/ 2160240 h 2232248"/>
              <a:gd name="connsiteX6" fmla="*/ 798814 w 1374877"/>
              <a:gd name="connsiteY6" fmla="*/ 2160240 h 2232248"/>
              <a:gd name="connsiteX7" fmla="*/ 741207 w 1374877"/>
              <a:gd name="connsiteY7" fmla="*/ 2088232 h 2232248"/>
              <a:gd name="connsiteX8" fmla="*/ 625995 w 1374877"/>
              <a:gd name="connsiteY8" fmla="*/ 1872208 h 2232248"/>
              <a:gd name="connsiteX9" fmla="*/ 222750 w 1374877"/>
              <a:gd name="connsiteY9" fmla="*/ 1152128 h 2232248"/>
              <a:gd name="connsiteX10" fmla="*/ 165144 w 1374877"/>
              <a:gd name="connsiteY10" fmla="*/ 1080120 h 2232248"/>
              <a:gd name="connsiteX11" fmla="*/ 165144 w 1374877"/>
              <a:gd name="connsiteY11" fmla="*/ 1080120 h 2232248"/>
              <a:gd name="connsiteX12" fmla="*/ 165145 w 1374877"/>
              <a:gd name="connsiteY12" fmla="*/ 1008112 h 2232248"/>
              <a:gd name="connsiteX13" fmla="*/ 165144 w 1374877"/>
              <a:gd name="connsiteY13" fmla="*/ 1008112 h 2232248"/>
              <a:gd name="connsiteX0" fmla="*/ 165144 w 1374877"/>
              <a:gd name="connsiteY0" fmla="*/ 1008112 h 2232248"/>
              <a:gd name="connsiteX1" fmla="*/ 1029239 w 1374877"/>
              <a:gd name="connsiteY1" fmla="*/ 0 h 2232248"/>
              <a:gd name="connsiteX2" fmla="*/ 1029239 w 1374877"/>
              <a:gd name="connsiteY2" fmla="*/ 72008 h 2232248"/>
              <a:gd name="connsiteX3" fmla="*/ 1086845 w 1374877"/>
              <a:gd name="connsiteY3" fmla="*/ 144016 h 2232248"/>
              <a:gd name="connsiteX4" fmla="*/ 1374877 w 1374877"/>
              <a:gd name="connsiteY4" fmla="*/ 2232248 h 2232248"/>
              <a:gd name="connsiteX5" fmla="*/ 798814 w 1374877"/>
              <a:gd name="connsiteY5" fmla="*/ 2160240 h 2232248"/>
              <a:gd name="connsiteX6" fmla="*/ 798814 w 1374877"/>
              <a:gd name="connsiteY6" fmla="*/ 2160240 h 2232248"/>
              <a:gd name="connsiteX7" fmla="*/ 741207 w 1374877"/>
              <a:gd name="connsiteY7" fmla="*/ 2088232 h 2232248"/>
              <a:gd name="connsiteX8" fmla="*/ 625995 w 1374877"/>
              <a:gd name="connsiteY8" fmla="*/ 1872208 h 2232248"/>
              <a:gd name="connsiteX9" fmla="*/ 222750 w 1374877"/>
              <a:gd name="connsiteY9" fmla="*/ 1152128 h 2232248"/>
              <a:gd name="connsiteX10" fmla="*/ 165144 w 1374877"/>
              <a:gd name="connsiteY10" fmla="*/ 1080120 h 2232248"/>
              <a:gd name="connsiteX11" fmla="*/ 165144 w 1374877"/>
              <a:gd name="connsiteY11" fmla="*/ 1080120 h 2232248"/>
              <a:gd name="connsiteX12" fmla="*/ 165145 w 1374877"/>
              <a:gd name="connsiteY12" fmla="*/ 1008112 h 2232248"/>
              <a:gd name="connsiteX13" fmla="*/ 165144 w 1374877"/>
              <a:gd name="connsiteY13" fmla="*/ 1008112 h 2232248"/>
              <a:gd name="connsiteX0" fmla="*/ 165144 w 1374877"/>
              <a:gd name="connsiteY0" fmla="*/ 1008112 h 2232248"/>
              <a:gd name="connsiteX1" fmla="*/ 1029239 w 1374877"/>
              <a:gd name="connsiteY1" fmla="*/ 0 h 2232248"/>
              <a:gd name="connsiteX2" fmla="*/ 1029239 w 1374877"/>
              <a:gd name="connsiteY2" fmla="*/ 72008 h 2232248"/>
              <a:gd name="connsiteX3" fmla="*/ 1086845 w 1374877"/>
              <a:gd name="connsiteY3" fmla="*/ 144016 h 2232248"/>
              <a:gd name="connsiteX4" fmla="*/ 1374877 w 1374877"/>
              <a:gd name="connsiteY4" fmla="*/ 2232248 h 2232248"/>
              <a:gd name="connsiteX5" fmla="*/ 798814 w 1374877"/>
              <a:gd name="connsiteY5" fmla="*/ 2160240 h 2232248"/>
              <a:gd name="connsiteX6" fmla="*/ 798814 w 1374877"/>
              <a:gd name="connsiteY6" fmla="*/ 2160240 h 2232248"/>
              <a:gd name="connsiteX7" fmla="*/ 741207 w 1374877"/>
              <a:gd name="connsiteY7" fmla="*/ 2088232 h 2232248"/>
              <a:gd name="connsiteX8" fmla="*/ 625995 w 1374877"/>
              <a:gd name="connsiteY8" fmla="*/ 1872208 h 2232248"/>
              <a:gd name="connsiteX9" fmla="*/ 222750 w 1374877"/>
              <a:gd name="connsiteY9" fmla="*/ 1152128 h 2232248"/>
              <a:gd name="connsiteX10" fmla="*/ 165144 w 1374877"/>
              <a:gd name="connsiteY10" fmla="*/ 1080120 h 2232248"/>
              <a:gd name="connsiteX11" fmla="*/ 165144 w 1374877"/>
              <a:gd name="connsiteY11" fmla="*/ 1080120 h 2232248"/>
              <a:gd name="connsiteX12" fmla="*/ 165145 w 1374877"/>
              <a:gd name="connsiteY12" fmla="*/ 1008112 h 2232248"/>
              <a:gd name="connsiteX13" fmla="*/ 165144 w 1374877"/>
              <a:gd name="connsiteY13" fmla="*/ 1008112 h 2232248"/>
              <a:gd name="connsiteX0" fmla="*/ 165144 w 1374877"/>
              <a:gd name="connsiteY0" fmla="*/ 1008112 h 2232248"/>
              <a:gd name="connsiteX1" fmla="*/ 1029239 w 1374877"/>
              <a:gd name="connsiteY1" fmla="*/ 0 h 2232248"/>
              <a:gd name="connsiteX2" fmla="*/ 1029239 w 1374877"/>
              <a:gd name="connsiteY2" fmla="*/ 0 h 2232248"/>
              <a:gd name="connsiteX3" fmla="*/ 1086845 w 1374877"/>
              <a:gd name="connsiteY3" fmla="*/ 144016 h 2232248"/>
              <a:gd name="connsiteX4" fmla="*/ 1374877 w 1374877"/>
              <a:gd name="connsiteY4" fmla="*/ 2232248 h 2232248"/>
              <a:gd name="connsiteX5" fmla="*/ 798814 w 1374877"/>
              <a:gd name="connsiteY5" fmla="*/ 2160240 h 2232248"/>
              <a:gd name="connsiteX6" fmla="*/ 798814 w 1374877"/>
              <a:gd name="connsiteY6" fmla="*/ 2160240 h 2232248"/>
              <a:gd name="connsiteX7" fmla="*/ 741207 w 1374877"/>
              <a:gd name="connsiteY7" fmla="*/ 2088232 h 2232248"/>
              <a:gd name="connsiteX8" fmla="*/ 625995 w 1374877"/>
              <a:gd name="connsiteY8" fmla="*/ 1872208 h 2232248"/>
              <a:gd name="connsiteX9" fmla="*/ 222750 w 1374877"/>
              <a:gd name="connsiteY9" fmla="*/ 1152128 h 2232248"/>
              <a:gd name="connsiteX10" fmla="*/ 165144 w 1374877"/>
              <a:gd name="connsiteY10" fmla="*/ 1080120 h 2232248"/>
              <a:gd name="connsiteX11" fmla="*/ 165144 w 1374877"/>
              <a:gd name="connsiteY11" fmla="*/ 1080120 h 2232248"/>
              <a:gd name="connsiteX12" fmla="*/ 165145 w 1374877"/>
              <a:gd name="connsiteY12" fmla="*/ 1008112 h 2232248"/>
              <a:gd name="connsiteX13" fmla="*/ 165144 w 1374877"/>
              <a:gd name="connsiteY13" fmla="*/ 1008112 h 2232248"/>
              <a:gd name="connsiteX0" fmla="*/ 165144 w 1374877"/>
              <a:gd name="connsiteY0" fmla="*/ 1008112 h 2232248"/>
              <a:gd name="connsiteX1" fmla="*/ 1029239 w 1374877"/>
              <a:gd name="connsiteY1" fmla="*/ 0 h 2232248"/>
              <a:gd name="connsiteX2" fmla="*/ 1029239 w 1374877"/>
              <a:gd name="connsiteY2" fmla="*/ 0 h 2232248"/>
              <a:gd name="connsiteX3" fmla="*/ 1029239 w 1374877"/>
              <a:gd name="connsiteY3" fmla="*/ 72008 h 2232248"/>
              <a:gd name="connsiteX4" fmla="*/ 1086845 w 1374877"/>
              <a:gd name="connsiteY4" fmla="*/ 144016 h 2232248"/>
              <a:gd name="connsiteX5" fmla="*/ 1374877 w 1374877"/>
              <a:gd name="connsiteY5" fmla="*/ 2232248 h 2232248"/>
              <a:gd name="connsiteX6" fmla="*/ 798814 w 1374877"/>
              <a:gd name="connsiteY6" fmla="*/ 2160240 h 2232248"/>
              <a:gd name="connsiteX7" fmla="*/ 798814 w 1374877"/>
              <a:gd name="connsiteY7" fmla="*/ 2160240 h 2232248"/>
              <a:gd name="connsiteX8" fmla="*/ 741207 w 1374877"/>
              <a:gd name="connsiteY8" fmla="*/ 2088232 h 2232248"/>
              <a:gd name="connsiteX9" fmla="*/ 625995 w 1374877"/>
              <a:gd name="connsiteY9" fmla="*/ 1872208 h 2232248"/>
              <a:gd name="connsiteX10" fmla="*/ 222750 w 1374877"/>
              <a:gd name="connsiteY10" fmla="*/ 1152128 h 2232248"/>
              <a:gd name="connsiteX11" fmla="*/ 165144 w 1374877"/>
              <a:gd name="connsiteY11" fmla="*/ 1080120 h 2232248"/>
              <a:gd name="connsiteX12" fmla="*/ 165144 w 1374877"/>
              <a:gd name="connsiteY12" fmla="*/ 1080120 h 2232248"/>
              <a:gd name="connsiteX13" fmla="*/ 165145 w 1374877"/>
              <a:gd name="connsiteY13" fmla="*/ 1008112 h 2232248"/>
              <a:gd name="connsiteX14" fmla="*/ 165144 w 1374877"/>
              <a:gd name="connsiteY14" fmla="*/ 1008112 h 2232248"/>
              <a:gd name="connsiteX0" fmla="*/ 165144 w 1374877"/>
              <a:gd name="connsiteY0" fmla="*/ 1008112 h 2232248"/>
              <a:gd name="connsiteX1" fmla="*/ 1029239 w 1374877"/>
              <a:gd name="connsiteY1" fmla="*/ 0 h 2232248"/>
              <a:gd name="connsiteX2" fmla="*/ 1029239 w 1374877"/>
              <a:gd name="connsiteY2" fmla="*/ 0 h 2232248"/>
              <a:gd name="connsiteX3" fmla="*/ 1029239 w 1374877"/>
              <a:gd name="connsiteY3" fmla="*/ 72008 h 2232248"/>
              <a:gd name="connsiteX4" fmla="*/ 1086845 w 1374877"/>
              <a:gd name="connsiteY4" fmla="*/ 144016 h 2232248"/>
              <a:gd name="connsiteX5" fmla="*/ 1374877 w 1374877"/>
              <a:gd name="connsiteY5" fmla="*/ 2232248 h 2232248"/>
              <a:gd name="connsiteX6" fmla="*/ 798814 w 1374877"/>
              <a:gd name="connsiteY6" fmla="*/ 2160240 h 2232248"/>
              <a:gd name="connsiteX7" fmla="*/ 798814 w 1374877"/>
              <a:gd name="connsiteY7" fmla="*/ 2160240 h 2232248"/>
              <a:gd name="connsiteX8" fmla="*/ 741207 w 1374877"/>
              <a:gd name="connsiteY8" fmla="*/ 2088232 h 2232248"/>
              <a:gd name="connsiteX9" fmla="*/ 625995 w 1374877"/>
              <a:gd name="connsiteY9" fmla="*/ 1872208 h 2232248"/>
              <a:gd name="connsiteX10" fmla="*/ 222750 w 1374877"/>
              <a:gd name="connsiteY10" fmla="*/ 1152128 h 2232248"/>
              <a:gd name="connsiteX11" fmla="*/ 165144 w 1374877"/>
              <a:gd name="connsiteY11" fmla="*/ 1080120 h 2232248"/>
              <a:gd name="connsiteX12" fmla="*/ 165144 w 1374877"/>
              <a:gd name="connsiteY12" fmla="*/ 1080120 h 2232248"/>
              <a:gd name="connsiteX13" fmla="*/ 165145 w 1374877"/>
              <a:gd name="connsiteY13" fmla="*/ 1008112 h 2232248"/>
              <a:gd name="connsiteX14" fmla="*/ 165144 w 1374877"/>
              <a:gd name="connsiteY14" fmla="*/ 1008112 h 2232248"/>
              <a:gd name="connsiteX0" fmla="*/ 165144 w 1374877"/>
              <a:gd name="connsiteY0" fmla="*/ 1008672 h 2232808"/>
              <a:gd name="connsiteX1" fmla="*/ 1029239 w 1374877"/>
              <a:gd name="connsiteY1" fmla="*/ 560 h 2232808"/>
              <a:gd name="connsiteX2" fmla="*/ 1029239 w 1374877"/>
              <a:gd name="connsiteY2" fmla="*/ 560 h 2232808"/>
              <a:gd name="connsiteX3" fmla="*/ 1029239 w 1374877"/>
              <a:gd name="connsiteY3" fmla="*/ 72568 h 2232808"/>
              <a:gd name="connsiteX4" fmla="*/ 1086845 w 1374877"/>
              <a:gd name="connsiteY4" fmla="*/ 144576 h 2232808"/>
              <a:gd name="connsiteX5" fmla="*/ 1374877 w 1374877"/>
              <a:gd name="connsiteY5" fmla="*/ 2232808 h 2232808"/>
              <a:gd name="connsiteX6" fmla="*/ 798814 w 1374877"/>
              <a:gd name="connsiteY6" fmla="*/ 2160800 h 2232808"/>
              <a:gd name="connsiteX7" fmla="*/ 798814 w 1374877"/>
              <a:gd name="connsiteY7" fmla="*/ 2160800 h 2232808"/>
              <a:gd name="connsiteX8" fmla="*/ 741207 w 1374877"/>
              <a:gd name="connsiteY8" fmla="*/ 2088792 h 2232808"/>
              <a:gd name="connsiteX9" fmla="*/ 625995 w 1374877"/>
              <a:gd name="connsiteY9" fmla="*/ 1872768 h 2232808"/>
              <a:gd name="connsiteX10" fmla="*/ 222750 w 1374877"/>
              <a:gd name="connsiteY10" fmla="*/ 1152688 h 2232808"/>
              <a:gd name="connsiteX11" fmla="*/ 165144 w 1374877"/>
              <a:gd name="connsiteY11" fmla="*/ 1080680 h 2232808"/>
              <a:gd name="connsiteX12" fmla="*/ 165144 w 1374877"/>
              <a:gd name="connsiteY12" fmla="*/ 1080680 h 2232808"/>
              <a:gd name="connsiteX13" fmla="*/ 165145 w 1374877"/>
              <a:gd name="connsiteY13" fmla="*/ 1008672 h 2232808"/>
              <a:gd name="connsiteX14" fmla="*/ 165144 w 1374877"/>
              <a:gd name="connsiteY14" fmla="*/ 1008672 h 2232808"/>
              <a:gd name="connsiteX0" fmla="*/ 165144 w 1374877"/>
              <a:gd name="connsiteY0" fmla="*/ 1008672 h 2232808"/>
              <a:gd name="connsiteX1" fmla="*/ 1029239 w 1374877"/>
              <a:gd name="connsiteY1" fmla="*/ 560 h 2232808"/>
              <a:gd name="connsiteX2" fmla="*/ 1029239 w 1374877"/>
              <a:gd name="connsiteY2" fmla="*/ 560 h 2232808"/>
              <a:gd name="connsiteX3" fmla="*/ 1029239 w 1374877"/>
              <a:gd name="connsiteY3" fmla="*/ 72568 h 2232808"/>
              <a:gd name="connsiteX4" fmla="*/ 1086845 w 1374877"/>
              <a:gd name="connsiteY4" fmla="*/ 144576 h 2232808"/>
              <a:gd name="connsiteX5" fmla="*/ 1374877 w 1374877"/>
              <a:gd name="connsiteY5" fmla="*/ 2232808 h 2232808"/>
              <a:gd name="connsiteX6" fmla="*/ 798814 w 1374877"/>
              <a:gd name="connsiteY6" fmla="*/ 2160800 h 2232808"/>
              <a:gd name="connsiteX7" fmla="*/ 798814 w 1374877"/>
              <a:gd name="connsiteY7" fmla="*/ 2160800 h 2232808"/>
              <a:gd name="connsiteX8" fmla="*/ 741207 w 1374877"/>
              <a:gd name="connsiteY8" fmla="*/ 2088792 h 2232808"/>
              <a:gd name="connsiteX9" fmla="*/ 625995 w 1374877"/>
              <a:gd name="connsiteY9" fmla="*/ 1872768 h 2232808"/>
              <a:gd name="connsiteX10" fmla="*/ 222750 w 1374877"/>
              <a:gd name="connsiteY10" fmla="*/ 1152688 h 2232808"/>
              <a:gd name="connsiteX11" fmla="*/ 165144 w 1374877"/>
              <a:gd name="connsiteY11" fmla="*/ 1080680 h 2232808"/>
              <a:gd name="connsiteX12" fmla="*/ 165144 w 1374877"/>
              <a:gd name="connsiteY12" fmla="*/ 1080680 h 2232808"/>
              <a:gd name="connsiteX13" fmla="*/ 165145 w 1374877"/>
              <a:gd name="connsiteY13" fmla="*/ 1008672 h 2232808"/>
              <a:gd name="connsiteX14" fmla="*/ 165144 w 1374877"/>
              <a:gd name="connsiteY14" fmla="*/ 1008672 h 2232808"/>
              <a:gd name="connsiteX0" fmla="*/ 165144 w 1374877"/>
              <a:gd name="connsiteY0" fmla="*/ 1236137 h 2460273"/>
              <a:gd name="connsiteX1" fmla="*/ 1029239 w 1374877"/>
              <a:gd name="connsiteY1" fmla="*/ 228025 h 2460273"/>
              <a:gd name="connsiteX2" fmla="*/ 1029239 w 1374877"/>
              <a:gd name="connsiteY2" fmla="*/ 228025 h 2460273"/>
              <a:gd name="connsiteX3" fmla="*/ 1086845 w 1374877"/>
              <a:gd name="connsiteY3" fmla="*/ 372041 h 2460273"/>
              <a:gd name="connsiteX4" fmla="*/ 1374877 w 1374877"/>
              <a:gd name="connsiteY4" fmla="*/ 2460273 h 2460273"/>
              <a:gd name="connsiteX5" fmla="*/ 798814 w 1374877"/>
              <a:gd name="connsiteY5" fmla="*/ 2388265 h 2460273"/>
              <a:gd name="connsiteX6" fmla="*/ 798814 w 1374877"/>
              <a:gd name="connsiteY6" fmla="*/ 2388265 h 2460273"/>
              <a:gd name="connsiteX7" fmla="*/ 741207 w 1374877"/>
              <a:gd name="connsiteY7" fmla="*/ 2316257 h 2460273"/>
              <a:gd name="connsiteX8" fmla="*/ 625995 w 1374877"/>
              <a:gd name="connsiteY8" fmla="*/ 2100233 h 2460273"/>
              <a:gd name="connsiteX9" fmla="*/ 222750 w 1374877"/>
              <a:gd name="connsiteY9" fmla="*/ 1380153 h 2460273"/>
              <a:gd name="connsiteX10" fmla="*/ 165144 w 1374877"/>
              <a:gd name="connsiteY10" fmla="*/ 1308145 h 2460273"/>
              <a:gd name="connsiteX11" fmla="*/ 165144 w 1374877"/>
              <a:gd name="connsiteY11" fmla="*/ 1308145 h 2460273"/>
              <a:gd name="connsiteX12" fmla="*/ 165145 w 1374877"/>
              <a:gd name="connsiteY12" fmla="*/ 1236137 h 2460273"/>
              <a:gd name="connsiteX13" fmla="*/ 165144 w 1374877"/>
              <a:gd name="connsiteY13" fmla="*/ 1236137 h 2460273"/>
              <a:gd name="connsiteX0" fmla="*/ 165144 w 1374877"/>
              <a:gd name="connsiteY0" fmla="*/ 1236137 h 2460273"/>
              <a:gd name="connsiteX1" fmla="*/ 1029239 w 1374877"/>
              <a:gd name="connsiteY1" fmla="*/ 228025 h 2460273"/>
              <a:gd name="connsiteX2" fmla="*/ 1029239 w 1374877"/>
              <a:gd name="connsiteY2" fmla="*/ 228025 h 2460273"/>
              <a:gd name="connsiteX3" fmla="*/ 1086845 w 1374877"/>
              <a:gd name="connsiteY3" fmla="*/ 372041 h 2460273"/>
              <a:gd name="connsiteX4" fmla="*/ 1374877 w 1374877"/>
              <a:gd name="connsiteY4" fmla="*/ 2460273 h 2460273"/>
              <a:gd name="connsiteX5" fmla="*/ 798814 w 1374877"/>
              <a:gd name="connsiteY5" fmla="*/ 2388265 h 2460273"/>
              <a:gd name="connsiteX6" fmla="*/ 798814 w 1374877"/>
              <a:gd name="connsiteY6" fmla="*/ 2388265 h 2460273"/>
              <a:gd name="connsiteX7" fmla="*/ 741207 w 1374877"/>
              <a:gd name="connsiteY7" fmla="*/ 2316257 h 2460273"/>
              <a:gd name="connsiteX8" fmla="*/ 625995 w 1374877"/>
              <a:gd name="connsiteY8" fmla="*/ 2100233 h 2460273"/>
              <a:gd name="connsiteX9" fmla="*/ 222750 w 1374877"/>
              <a:gd name="connsiteY9" fmla="*/ 1380153 h 2460273"/>
              <a:gd name="connsiteX10" fmla="*/ 165144 w 1374877"/>
              <a:gd name="connsiteY10" fmla="*/ 1308145 h 2460273"/>
              <a:gd name="connsiteX11" fmla="*/ 165145 w 1374877"/>
              <a:gd name="connsiteY11" fmla="*/ 1236137 h 2460273"/>
              <a:gd name="connsiteX12" fmla="*/ 165144 w 1374877"/>
              <a:gd name="connsiteY12" fmla="*/ 1236137 h 2460273"/>
              <a:gd name="connsiteX0" fmla="*/ 165144 w 1374877"/>
              <a:gd name="connsiteY0" fmla="*/ 1236137 h 2460273"/>
              <a:gd name="connsiteX1" fmla="*/ 1029239 w 1374877"/>
              <a:gd name="connsiteY1" fmla="*/ 228025 h 2460273"/>
              <a:gd name="connsiteX2" fmla="*/ 1029239 w 1374877"/>
              <a:gd name="connsiteY2" fmla="*/ 228025 h 2460273"/>
              <a:gd name="connsiteX3" fmla="*/ 1086845 w 1374877"/>
              <a:gd name="connsiteY3" fmla="*/ 372041 h 2460273"/>
              <a:gd name="connsiteX4" fmla="*/ 1374877 w 1374877"/>
              <a:gd name="connsiteY4" fmla="*/ 2460273 h 2460273"/>
              <a:gd name="connsiteX5" fmla="*/ 798814 w 1374877"/>
              <a:gd name="connsiteY5" fmla="*/ 2388265 h 2460273"/>
              <a:gd name="connsiteX6" fmla="*/ 798814 w 1374877"/>
              <a:gd name="connsiteY6" fmla="*/ 2388265 h 2460273"/>
              <a:gd name="connsiteX7" fmla="*/ 741207 w 1374877"/>
              <a:gd name="connsiteY7" fmla="*/ 2316257 h 2460273"/>
              <a:gd name="connsiteX8" fmla="*/ 625995 w 1374877"/>
              <a:gd name="connsiteY8" fmla="*/ 2100233 h 2460273"/>
              <a:gd name="connsiteX9" fmla="*/ 222750 w 1374877"/>
              <a:gd name="connsiteY9" fmla="*/ 1380154 h 2460273"/>
              <a:gd name="connsiteX10" fmla="*/ 165144 w 1374877"/>
              <a:gd name="connsiteY10" fmla="*/ 1308145 h 2460273"/>
              <a:gd name="connsiteX11" fmla="*/ 165145 w 1374877"/>
              <a:gd name="connsiteY11" fmla="*/ 1236137 h 2460273"/>
              <a:gd name="connsiteX12" fmla="*/ 165144 w 1374877"/>
              <a:gd name="connsiteY12" fmla="*/ 1236137 h 2460273"/>
              <a:gd name="connsiteX0" fmla="*/ 165144 w 1374877"/>
              <a:gd name="connsiteY0" fmla="*/ 1236137 h 2460273"/>
              <a:gd name="connsiteX1" fmla="*/ 1029239 w 1374877"/>
              <a:gd name="connsiteY1" fmla="*/ 228025 h 2460273"/>
              <a:gd name="connsiteX2" fmla="*/ 1029239 w 1374877"/>
              <a:gd name="connsiteY2" fmla="*/ 228025 h 2460273"/>
              <a:gd name="connsiteX3" fmla="*/ 1086845 w 1374877"/>
              <a:gd name="connsiteY3" fmla="*/ 372041 h 2460273"/>
              <a:gd name="connsiteX4" fmla="*/ 1374877 w 1374877"/>
              <a:gd name="connsiteY4" fmla="*/ 2460273 h 2460273"/>
              <a:gd name="connsiteX5" fmla="*/ 798814 w 1374877"/>
              <a:gd name="connsiteY5" fmla="*/ 2388265 h 2460273"/>
              <a:gd name="connsiteX6" fmla="*/ 798814 w 1374877"/>
              <a:gd name="connsiteY6" fmla="*/ 2388265 h 2460273"/>
              <a:gd name="connsiteX7" fmla="*/ 741207 w 1374877"/>
              <a:gd name="connsiteY7" fmla="*/ 2316257 h 2460273"/>
              <a:gd name="connsiteX8" fmla="*/ 625995 w 1374877"/>
              <a:gd name="connsiteY8" fmla="*/ 2100233 h 2460273"/>
              <a:gd name="connsiteX9" fmla="*/ 222750 w 1374877"/>
              <a:gd name="connsiteY9" fmla="*/ 1380154 h 2460273"/>
              <a:gd name="connsiteX10" fmla="*/ 165144 w 1374877"/>
              <a:gd name="connsiteY10" fmla="*/ 1308145 h 2460273"/>
              <a:gd name="connsiteX11" fmla="*/ 165145 w 1374877"/>
              <a:gd name="connsiteY11" fmla="*/ 1236137 h 2460273"/>
              <a:gd name="connsiteX12" fmla="*/ 165144 w 1374877"/>
              <a:gd name="connsiteY12" fmla="*/ 1236137 h 2460273"/>
              <a:gd name="connsiteX0" fmla="*/ 165144 w 1374877"/>
              <a:gd name="connsiteY0" fmla="*/ 1236137 h 2460273"/>
              <a:gd name="connsiteX1" fmla="*/ 1029239 w 1374877"/>
              <a:gd name="connsiteY1" fmla="*/ 228025 h 2460273"/>
              <a:gd name="connsiteX2" fmla="*/ 1029239 w 1374877"/>
              <a:gd name="connsiteY2" fmla="*/ 228025 h 2460273"/>
              <a:gd name="connsiteX3" fmla="*/ 1086845 w 1374877"/>
              <a:gd name="connsiteY3" fmla="*/ 372041 h 2460273"/>
              <a:gd name="connsiteX4" fmla="*/ 1374877 w 1374877"/>
              <a:gd name="connsiteY4" fmla="*/ 2460273 h 2460273"/>
              <a:gd name="connsiteX5" fmla="*/ 798814 w 1374877"/>
              <a:gd name="connsiteY5" fmla="*/ 2388265 h 2460273"/>
              <a:gd name="connsiteX6" fmla="*/ 798814 w 1374877"/>
              <a:gd name="connsiteY6" fmla="*/ 2388266 h 2460273"/>
              <a:gd name="connsiteX7" fmla="*/ 741207 w 1374877"/>
              <a:gd name="connsiteY7" fmla="*/ 2316257 h 2460273"/>
              <a:gd name="connsiteX8" fmla="*/ 625995 w 1374877"/>
              <a:gd name="connsiteY8" fmla="*/ 2100233 h 2460273"/>
              <a:gd name="connsiteX9" fmla="*/ 222750 w 1374877"/>
              <a:gd name="connsiteY9" fmla="*/ 1380154 h 2460273"/>
              <a:gd name="connsiteX10" fmla="*/ 165144 w 1374877"/>
              <a:gd name="connsiteY10" fmla="*/ 1308145 h 2460273"/>
              <a:gd name="connsiteX11" fmla="*/ 165145 w 1374877"/>
              <a:gd name="connsiteY11" fmla="*/ 1236137 h 2460273"/>
              <a:gd name="connsiteX12" fmla="*/ 165144 w 1374877"/>
              <a:gd name="connsiteY12" fmla="*/ 1236137 h 2460273"/>
              <a:gd name="connsiteX0" fmla="*/ 165144 w 1374877"/>
              <a:gd name="connsiteY0" fmla="*/ 1236137 h 2460273"/>
              <a:gd name="connsiteX1" fmla="*/ 1029239 w 1374877"/>
              <a:gd name="connsiteY1" fmla="*/ 228025 h 2460273"/>
              <a:gd name="connsiteX2" fmla="*/ 1029239 w 1374877"/>
              <a:gd name="connsiteY2" fmla="*/ 228025 h 2460273"/>
              <a:gd name="connsiteX3" fmla="*/ 1086845 w 1374877"/>
              <a:gd name="connsiteY3" fmla="*/ 372041 h 2460273"/>
              <a:gd name="connsiteX4" fmla="*/ 1374877 w 1374877"/>
              <a:gd name="connsiteY4" fmla="*/ 2460273 h 2460273"/>
              <a:gd name="connsiteX5" fmla="*/ 798814 w 1374877"/>
              <a:gd name="connsiteY5" fmla="*/ 2388265 h 2460273"/>
              <a:gd name="connsiteX6" fmla="*/ 794806 w 1374877"/>
              <a:gd name="connsiteY6" fmla="*/ 2418329 h 2460273"/>
              <a:gd name="connsiteX7" fmla="*/ 741207 w 1374877"/>
              <a:gd name="connsiteY7" fmla="*/ 2316257 h 2460273"/>
              <a:gd name="connsiteX8" fmla="*/ 625995 w 1374877"/>
              <a:gd name="connsiteY8" fmla="*/ 2100233 h 2460273"/>
              <a:gd name="connsiteX9" fmla="*/ 222750 w 1374877"/>
              <a:gd name="connsiteY9" fmla="*/ 1380154 h 2460273"/>
              <a:gd name="connsiteX10" fmla="*/ 165144 w 1374877"/>
              <a:gd name="connsiteY10" fmla="*/ 1308145 h 2460273"/>
              <a:gd name="connsiteX11" fmla="*/ 165145 w 1374877"/>
              <a:gd name="connsiteY11" fmla="*/ 1236137 h 2460273"/>
              <a:gd name="connsiteX12" fmla="*/ 165144 w 1374877"/>
              <a:gd name="connsiteY12" fmla="*/ 1236137 h 2460273"/>
              <a:gd name="connsiteX0" fmla="*/ 165144 w 1374877"/>
              <a:gd name="connsiteY0" fmla="*/ 1236137 h 2460273"/>
              <a:gd name="connsiteX1" fmla="*/ 1029239 w 1374877"/>
              <a:gd name="connsiteY1" fmla="*/ 228025 h 2460273"/>
              <a:gd name="connsiteX2" fmla="*/ 1029239 w 1374877"/>
              <a:gd name="connsiteY2" fmla="*/ 228025 h 2460273"/>
              <a:gd name="connsiteX3" fmla="*/ 1086845 w 1374877"/>
              <a:gd name="connsiteY3" fmla="*/ 372041 h 2460273"/>
              <a:gd name="connsiteX4" fmla="*/ 1374877 w 1374877"/>
              <a:gd name="connsiteY4" fmla="*/ 2460273 h 2460273"/>
              <a:gd name="connsiteX5" fmla="*/ 798814 w 1374877"/>
              <a:gd name="connsiteY5" fmla="*/ 2388265 h 2460273"/>
              <a:gd name="connsiteX6" fmla="*/ 794806 w 1374877"/>
              <a:gd name="connsiteY6" fmla="*/ 2418329 h 2460273"/>
              <a:gd name="connsiteX7" fmla="*/ 741207 w 1374877"/>
              <a:gd name="connsiteY7" fmla="*/ 2316257 h 2460273"/>
              <a:gd name="connsiteX8" fmla="*/ 625995 w 1374877"/>
              <a:gd name="connsiteY8" fmla="*/ 2100233 h 2460273"/>
              <a:gd name="connsiteX9" fmla="*/ 222750 w 1374877"/>
              <a:gd name="connsiteY9" fmla="*/ 1380154 h 2460273"/>
              <a:gd name="connsiteX10" fmla="*/ 165144 w 1374877"/>
              <a:gd name="connsiteY10" fmla="*/ 1308145 h 2460273"/>
              <a:gd name="connsiteX11" fmla="*/ 165145 w 1374877"/>
              <a:gd name="connsiteY11" fmla="*/ 1236137 h 2460273"/>
              <a:gd name="connsiteX12" fmla="*/ 165144 w 1374877"/>
              <a:gd name="connsiteY12" fmla="*/ 1236137 h 2460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74877" h="2460273">
                <a:moveTo>
                  <a:pt x="165144" y="1236137"/>
                </a:moveTo>
                <a:lnTo>
                  <a:pt x="1029239" y="228025"/>
                </a:lnTo>
                <a:lnTo>
                  <a:pt x="1029239" y="228025"/>
                </a:lnTo>
                <a:cubicBezTo>
                  <a:pt x="1038840" y="252028"/>
                  <a:pt x="1029239" y="0"/>
                  <a:pt x="1086845" y="372041"/>
                </a:cubicBezTo>
                <a:lnTo>
                  <a:pt x="1374877" y="2460273"/>
                </a:lnTo>
                <a:cubicBezTo>
                  <a:pt x="1182856" y="2436270"/>
                  <a:pt x="1034713" y="2427442"/>
                  <a:pt x="798814" y="2388265"/>
                </a:cubicBezTo>
                <a:cubicBezTo>
                  <a:pt x="702136" y="2381274"/>
                  <a:pt x="805771" y="2429098"/>
                  <a:pt x="794806" y="2418329"/>
                </a:cubicBezTo>
                <a:cubicBezTo>
                  <a:pt x="765411" y="2389459"/>
                  <a:pt x="769342" y="2369273"/>
                  <a:pt x="741207" y="2316257"/>
                </a:cubicBezTo>
                <a:cubicBezTo>
                  <a:pt x="713072" y="2263241"/>
                  <a:pt x="712405" y="2256250"/>
                  <a:pt x="625995" y="2100233"/>
                </a:cubicBezTo>
                <a:cubicBezTo>
                  <a:pt x="539585" y="1944216"/>
                  <a:pt x="299559" y="1512169"/>
                  <a:pt x="222750" y="1380154"/>
                </a:cubicBezTo>
                <a:cubicBezTo>
                  <a:pt x="145942" y="1248139"/>
                  <a:pt x="174745" y="1320146"/>
                  <a:pt x="165144" y="1308145"/>
                </a:cubicBezTo>
                <a:cubicBezTo>
                  <a:pt x="165144" y="1284142"/>
                  <a:pt x="165145" y="1260140"/>
                  <a:pt x="165145" y="1236137"/>
                </a:cubicBezTo>
                <a:cubicBezTo>
                  <a:pt x="165145" y="1224136"/>
                  <a:pt x="0" y="1432452"/>
                  <a:pt x="165144" y="1236137"/>
                </a:cubicBezTo>
                <a:close/>
              </a:path>
            </a:pathLst>
          </a:custGeom>
          <a:solidFill>
            <a:schemeClr val="bg2">
              <a:lumMod val="90000"/>
              <a:alpha val="19000"/>
            </a:schemeClr>
          </a:solidFill>
          <a:ln>
            <a:noFill/>
            <a:prstDash val="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1" name="Группа 120"/>
          <p:cNvGrpSpPr/>
          <p:nvPr/>
        </p:nvGrpSpPr>
        <p:grpSpPr>
          <a:xfrm>
            <a:off x="1763688" y="1347614"/>
            <a:ext cx="2880320" cy="3096344"/>
            <a:chOff x="1763688" y="1419622"/>
            <a:chExt cx="2813950" cy="3024336"/>
          </a:xfrm>
        </p:grpSpPr>
        <p:grpSp>
          <p:nvGrpSpPr>
            <p:cNvPr id="120" name="Группа 119"/>
            <p:cNvGrpSpPr/>
            <p:nvPr/>
          </p:nvGrpSpPr>
          <p:grpSpPr>
            <a:xfrm>
              <a:off x="1991364" y="1730161"/>
              <a:ext cx="2276763" cy="2451630"/>
              <a:chOff x="1991364" y="1730161"/>
              <a:chExt cx="2276763" cy="2451630"/>
            </a:xfrm>
          </p:grpSpPr>
          <p:cxnSp>
            <p:nvCxnSpPr>
              <p:cNvPr id="59" name="Прямая соединительная линия 58"/>
              <p:cNvCxnSpPr/>
              <p:nvPr/>
            </p:nvCxnSpPr>
            <p:spPr>
              <a:xfrm flipV="1">
                <a:off x="2954610" y="1730161"/>
                <a:ext cx="525407" cy="653768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67" name="Группа 66"/>
              <p:cNvGrpSpPr/>
              <p:nvPr/>
            </p:nvGrpSpPr>
            <p:grpSpPr>
              <a:xfrm>
                <a:off x="1991364" y="1730161"/>
                <a:ext cx="2276763" cy="2451630"/>
                <a:chOff x="3203848" y="1131590"/>
                <a:chExt cx="1872208" cy="2160240"/>
              </a:xfrm>
            </p:grpSpPr>
            <p:cxnSp>
              <p:nvCxnSpPr>
                <p:cNvPr id="63" name="Прямая соединительная линия 62"/>
                <p:cNvCxnSpPr/>
                <p:nvPr/>
              </p:nvCxnSpPr>
              <p:spPr>
                <a:xfrm flipV="1">
                  <a:off x="4572000" y="2715766"/>
                  <a:ext cx="504056" cy="576064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66" name="Группа 65"/>
                <p:cNvGrpSpPr/>
                <p:nvPr/>
              </p:nvGrpSpPr>
              <p:grpSpPr>
                <a:xfrm>
                  <a:off x="3203848" y="1131590"/>
                  <a:ext cx="1872208" cy="2160240"/>
                  <a:chOff x="3203848" y="1131590"/>
                  <a:chExt cx="1872208" cy="2160240"/>
                </a:xfrm>
              </p:grpSpPr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>
                    <a:off x="3203848" y="1275606"/>
                    <a:ext cx="648072" cy="1584176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Прямая соединительная линия 50"/>
                  <p:cNvCxnSpPr/>
                  <p:nvPr/>
                </p:nvCxnSpPr>
                <p:spPr>
                  <a:xfrm flipV="1">
                    <a:off x="3203848" y="1131590"/>
                    <a:ext cx="1224136" cy="144016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>
                    <a:off x="4427984" y="1131590"/>
                    <a:ext cx="648072" cy="1584176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Прямая соединительная линия 54"/>
                  <p:cNvCxnSpPr/>
                  <p:nvPr/>
                </p:nvCxnSpPr>
                <p:spPr>
                  <a:xfrm flipV="1">
                    <a:off x="3851920" y="2715766"/>
                    <a:ext cx="1224136" cy="144016"/>
                  </a:xfrm>
                  <a:prstGeom prst="line">
                    <a:avLst/>
                  </a:prstGeom>
                  <a:ln w="12700"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Прямая соединительная линия 56"/>
                  <p:cNvCxnSpPr/>
                  <p:nvPr/>
                </p:nvCxnSpPr>
                <p:spPr>
                  <a:xfrm>
                    <a:off x="3203848" y="1275606"/>
                    <a:ext cx="792088" cy="432048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Прямая соединительная линия 60"/>
                  <p:cNvCxnSpPr/>
                  <p:nvPr/>
                </p:nvCxnSpPr>
                <p:spPr>
                  <a:xfrm>
                    <a:off x="3851920" y="2859782"/>
                    <a:ext cx="720080" cy="432048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Прямая соединительная линия 64"/>
                  <p:cNvCxnSpPr/>
                  <p:nvPr/>
                </p:nvCxnSpPr>
                <p:spPr>
                  <a:xfrm>
                    <a:off x="3995936" y="1707654"/>
                    <a:ext cx="576064" cy="1584176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70" name="TextBox 69"/>
            <p:cNvSpPr txBox="1"/>
            <p:nvPr/>
          </p:nvSpPr>
          <p:spPr>
            <a:xfrm>
              <a:off x="3585099" y="4110967"/>
              <a:ext cx="316268" cy="332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B</a:t>
              </a:r>
              <a:endParaRPr lang="ru-RU" sz="1600" b="1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268127" y="3402718"/>
              <a:ext cx="309511" cy="332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C</a:t>
              </a:r>
              <a:endParaRPr lang="ru-RU" sz="1600" b="1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763688" y="1561272"/>
              <a:ext cx="399053" cy="332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A</a:t>
              </a:r>
              <a:r>
                <a:rPr lang="en-US" sz="1600" b="1" baseline="-25000" dirty="0" smtClean="0"/>
                <a:t>1</a:t>
              </a:r>
              <a:endParaRPr lang="ru-RU" sz="16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281530" y="1419622"/>
              <a:ext cx="354245" cy="3306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C</a:t>
              </a:r>
              <a:r>
                <a:rPr lang="en-US" sz="1600" b="1" baseline="-25000" dirty="0" smtClean="0">
                  <a:solidFill>
                    <a:srgbClr val="C00000"/>
                  </a:solidFill>
                </a:rPr>
                <a:t>1</a:t>
              </a:r>
              <a:endParaRPr lang="ru-RU" sz="1600" dirty="0">
                <a:solidFill>
                  <a:srgbClr val="C00000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977962" y="2269520"/>
              <a:ext cx="399053" cy="332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B</a:t>
              </a:r>
              <a:r>
                <a:rPr lang="en-US" sz="1600" b="1" baseline="-25000" dirty="0" smtClean="0"/>
                <a:t>1</a:t>
              </a:r>
              <a:endParaRPr lang="ru-RU" sz="1600" dirty="0"/>
            </a:p>
          </p:txBody>
        </p:sp>
      </p:grpSp>
      <p:sp>
        <p:nvSpPr>
          <p:cNvPr id="79" name="Овал 78"/>
          <p:cNvSpPr/>
          <p:nvPr/>
        </p:nvSpPr>
        <p:spPr>
          <a:xfrm>
            <a:off x="2339752" y="2715766"/>
            <a:ext cx="72008" cy="72008"/>
          </a:xfrm>
          <a:prstGeom prst="ellips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3131840" y="3867894"/>
            <a:ext cx="72008" cy="72008"/>
          </a:xfrm>
          <a:prstGeom prst="ellips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3491880" y="1635646"/>
            <a:ext cx="72008" cy="72008"/>
          </a:xfrm>
          <a:prstGeom prst="ellips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TextBox 81"/>
          <p:cNvSpPr txBox="1"/>
          <p:nvPr/>
        </p:nvSpPr>
        <p:spPr>
          <a:xfrm>
            <a:off x="1979712" y="2499742"/>
            <a:ext cx="364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M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059832" y="3939902"/>
            <a:ext cx="31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N</a:t>
            </a:r>
            <a:endParaRPr lang="ru-RU" sz="1600" b="1" dirty="0">
              <a:solidFill>
                <a:srgbClr val="C00000"/>
              </a:solidFill>
            </a:endParaRPr>
          </a:p>
        </p:txBody>
      </p:sp>
      <p:cxnSp>
        <p:nvCxnSpPr>
          <p:cNvPr id="85" name="Прямая соединительная линия 84"/>
          <p:cNvCxnSpPr>
            <a:stCxn id="79" idx="3"/>
          </p:cNvCxnSpPr>
          <p:nvPr/>
        </p:nvCxnSpPr>
        <p:spPr>
          <a:xfrm flipH="1">
            <a:off x="827588" y="2777229"/>
            <a:ext cx="1522709" cy="14507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>
            <a:stCxn id="81" idx="3"/>
          </p:cNvCxnSpPr>
          <p:nvPr/>
        </p:nvCxnSpPr>
        <p:spPr>
          <a:xfrm flipH="1">
            <a:off x="2411760" y="1697109"/>
            <a:ext cx="1090665" cy="1018657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flipH="1">
            <a:off x="539554" y="3686018"/>
            <a:ext cx="2222150" cy="2645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827584" y="3507854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X</a:t>
            </a:r>
            <a:r>
              <a:rPr lang="en-US" sz="1600" b="1" baseline="-25000" dirty="0" smtClean="0"/>
              <a:t>1</a:t>
            </a:r>
            <a:endParaRPr lang="ru-RU" sz="1600" dirty="0"/>
          </a:p>
        </p:txBody>
      </p:sp>
      <p:cxnSp>
        <p:nvCxnSpPr>
          <p:cNvPr id="100" name="Прямая соединительная линия 99"/>
          <p:cNvCxnSpPr>
            <a:endCxn id="80" idx="2"/>
          </p:cNvCxnSpPr>
          <p:nvPr/>
        </p:nvCxnSpPr>
        <p:spPr>
          <a:xfrm>
            <a:off x="1187624" y="3867894"/>
            <a:ext cx="1944216" cy="3600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>
            <a:stCxn id="80" idx="6"/>
          </p:cNvCxnSpPr>
          <p:nvPr/>
        </p:nvCxnSpPr>
        <p:spPr>
          <a:xfrm>
            <a:off x="3203848" y="3903898"/>
            <a:ext cx="720080" cy="3600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/>
          <p:nvPr/>
        </p:nvCxnSpPr>
        <p:spPr>
          <a:xfrm>
            <a:off x="3851920" y="3939902"/>
            <a:ext cx="7200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2411760" y="3363838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</a:t>
            </a:r>
            <a:endParaRPr lang="ru-RU" sz="1600" b="1" dirty="0"/>
          </a:p>
        </p:txBody>
      </p:sp>
      <p:cxnSp>
        <p:nvCxnSpPr>
          <p:cNvPr id="126" name="Прямая соединительная линия 125"/>
          <p:cNvCxnSpPr>
            <a:stCxn id="79" idx="5"/>
            <a:endCxn id="80" idx="0"/>
          </p:cNvCxnSpPr>
          <p:nvPr/>
        </p:nvCxnSpPr>
        <p:spPr>
          <a:xfrm>
            <a:off x="2401215" y="2777229"/>
            <a:ext cx="766629" cy="10906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>
            <a:stCxn id="81" idx="4"/>
          </p:cNvCxnSpPr>
          <p:nvPr/>
        </p:nvCxnSpPr>
        <p:spPr>
          <a:xfrm>
            <a:off x="3527884" y="1707654"/>
            <a:ext cx="396044" cy="22322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3851920" y="3867894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X</a:t>
            </a:r>
            <a:r>
              <a:rPr lang="en-US" sz="1600" b="1" baseline="-25000" dirty="0" smtClean="0"/>
              <a:t>2</a:t>
            </a:r>
            <a:endParaRPr lang="ru-RU" sz="1600" dirty="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827584" y="267494"/>
            <a:ext cx="756084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Задача №1: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 Точки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M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и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N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— середины ребер соответственно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AA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AB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треугольной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призмы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ABCA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1</a:t>
            </a:r>
            <a:r>
              <a:rPr lang="ru-RU" sz="1600" b="1" dirty="0" smtClean="0">
                <a:solidFill>
                  <a:srgbClr val="004070"/>
                </a:solidFill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407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а) Постройте сечение призмы плоскостью, проходящей через точки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N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и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1.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407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б) В каком отношении плоскость сечения делит ребро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BC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?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4070"/>
              </a:solidFill>
              <a:effectLst/>
              <a:cs typeface="Arial" pitchFamily="34" charset="0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6156176" y="1635646"/>
            <a:ext cx="1579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>
                <a:solidFill>
                  <a:srgbClr val="004070"/>
                </a:solidFill>
                <a:cs typeface="Times New Roman" pitchFamily="18" charset="0"/>
              </a:rPr>
              <a:t>Построение:</a:t>
            </a:r>
            <a:endParaRPr lang="ru-RU" sz="2000" dirty="0"/>
          </a:p>
        </p:txBody>
      </p:sp>
      <p:sp>
        <p:nvSpPr>
          <p:cNvPr id="155" name="TextBox 154"/>
          <p:cNvSpPr txBox="1"/>
          <p:nvPr/>
        </p:nvSpPr>
        <p:spPr>
          <a:xfrm>
            <a:off x="5364088" y="2067694"/>
            <a:ext cx="3192734" cy="2126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4070"/>
                </a:solidFill>
              </a:rPr>
              <a:t>1) </a:t>
            </a:r>
            <a:r>
              <a:rPr lang="en-US" b="1" dirty="0" smtClean="0">
                <a:solidFill>
                  <a:srgbClr val="004070"/>
                </a:solidFill>
              </a:rPr>
              <a:t>C</a:t>
            </a:r>
            <a:r>
              <a:rPr lang="ru-RU" b="1" baseline="-25000" dirty="0" smtClean="0">
                <a:solidFill>
                  <a:srgbClr val="004070"/>
                </a:solidFill>
              </a:rPr>
              <a:t>1</a:t>
            </a:r>
            <a:r>
              <a:rPr lang="en-US" b="1" dirty="0" smtClean="0">
                <a:solidFill>
                  <a:srgbClr val="004070"/>
                </a:solidFill>
              </a:rPr>
              <a:t>M </a:t>
            </a:r>
            <a:r>
              <a:rPr lang="ru-RU" b="1" dirty="0" smtClean="0">
                <a:solidFill>
                  <a:srgbClr val="004070"/>
                </a:solidFill>
              </a:rPr>
              <a:t>∩ </a:t>
            </a:r>
            <a:r>
              <a:rPr lang="en-US" b="1" dirty="0" smtClean="0">
                <a:solidFill>
                  <a:srgbClr val="004070"/>
                </a:solidFill>
              </a:rPr>
              <a:t>AC</a:t>
            </a:r>
            <a:r>
              <a:rPr lang="ru-RU" b="1" dirty="0" smtClean="0">
                <a:solidFill>
                  <a:srgbClr val="004070"/>
                </a:solidFill>
              </a:rPr>
              <a:t> = </a:t>
            </a:r>
            <a:r>
              <a:rPr lang="en-US" b="1" dirty="0" smtClean="0">
                <a:solidFill>
                  <a:srgbClr val="004070"/>
                </a:solidFill>
              </a:rPr>
              <a:t>X</a:t>
            </a:r>
            <a:r>
              <a:rPr lang="ru-RU" b="1" baseline="-25000" dirty="0" smtClean="0">
                <a:solidFill>
                  <a:srgbClr val="004070"/>
                </a:solidFill>
              </a:rPr>
              <a:t>1</a:t>
            </a:r>
            <a:r>
              <a:rPr lang="ru-RU" b="1" dirty="0" smtClean="0">
                <a:solidFill>
                  <a:srgbClr val="004070"/>
                </a:solidFill>
              </a:rPr>
              <a:t>;</a:t>
            </a:r>
            <a:endParaRPr lang="ru-RU" dirty="0" smtClean="0">
              <a:solidFill>
                <a:srgbClr val="004070"/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4070"/>
                </a:solidFill>
              </a:rPr>
              <a:t>2) </a:t>
            </a:r>
            <a:r>
              <a:rPr lang="en-US" b="1" dirty="0" smtClean="0">
                <a:solidFill>
                  <a:srgbClr val="004070"/>
                </a:solidFill>
              </a:rPr>
              <a:t>X</a:t>
            </a:r>
            <a:r>
              <a:rPr lang="ru-RU" b="1" baseline="-25000" dirty="0" smtClean="0">
                <a:solidFill>
                  <a:srgbClr val="004070"/>
                </a:solidFill>
              </a:rPr>
              <a:t>1</a:t>
            </a:r>
            <a:r>
              <a:rPr lang="en-US" b="1" dirty="0" smtClean="0">
                <a:solidFill>
                  <a:srgbClr val="004070"/>
                </a:solidFill>
              </a:rPr>
              <a:t>N </a:t>
            </a:r>
            <a:r>
              <a:rPr lang="ru-RU" b="1" dirty="0" smtClean="0">
                <a:solidFill>
                  <a:srgbClr val="004070"/>
                </a:solidFill>
              </a:rPr>
              <a:t>∩</a:t>
            </a:r>
            <a:r>
              <a:rPr lang="en-US" b="1" dirty="0" smtClean="0">
                <a:solidFill>
                  <a:srgbClr val="004070"/>
                </a:solidFill>
              </a:rPr>
              <a:t> BC = X</a:t>
            </a:r>
            <a:r>
              <a:rPr lang="en-US" b="1" baseline="-25000" dirty="0" smtClean="0">
                <a:solidFill>
                  <a:srgbClr val="004070"/>
                </a:solidFill>
              </a:rPr>
              <a:t>2</a:t>
            </a:r>
            <a:r>
              <a:rPr lang="ru-RU" b="1" dirty="0" smtClean="0">
                <a:solidFill>
                  <a:srgbClr val="004070"/>
                </a:solidFill>
              </a:rPr>
              <a:t>;</a:t>
            </a:r>
            <a:endParaRPr lang="ru-RU" dirty="0" smtClean="0">
              <a:solidFill>
                <a:srgbClr val="004070"/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4070"/>
                </a:solidFill>
              </a:rPr>
              <a:t>3) </a:t>
            </a:r>
            <a:r>
              <a:rPr lang="en-US" b="1" dirty="0" smtClean="0">
                <a:solidFill>
                  <a:srgbClr val="004070"/>
                </a:solidFill>
              </a:rPr>
              <a:t>MN</a:t>
            </a:r>
            <a:r>
              <a:rPr lang="ru-RU" b="1" dirty="0" smtClean="0">
                <a:solidFill>
                  <a:srgbClr val="004070"/>
                </a:solidFill>
              </a:rPr>
              <a:t>, </a:t>
            </a:r>
            <a:r>
              <a:rPr lang="en-US" b="1" dirty="0" smtClean="0">
                <a:solidFill>
                  <a:srgbClr val="004070"/>
                </a:solidFill>
              </a:rPr>
              <a:t>X</a:t>
            </a:r>
            <a:r>
              <a:rPr lang="ru-RU" b="1" baseline="-25000" dirty="0" smtClean="0">
                <a:solidFill>
                  <a:srgbClr val="004070"/>
                </a:solidFill>
              </a:rPr>
              <a:t>2</a:t>
            </a:r>
            <a:r>
              <a:rPr lang="en-US" b="1" dirty="0" smtClean="0">
                <a:solidFill>
                  <a:srgbClr val="004070"/>
                </a:solidFill>
              </a:rPr>
              <a:t>C</a:t>
            </a:r>
            <a:r>
              <a:rPr lang="ru-RU" b="1" baseline="-25000" dirty="0" smtClean="0">
                <a:solidFill>
                  <a:srgbClr val="004070"/>
                </a:solidFill>
              </a:rPr>
              <a:t>1</a:t>
            </a:r>
            <a:r>
              <a:rPr lang="ru-RU" b="1" dirty="0" smtClean="0">
                <a:solidFill>
                  <a:srgbClr val="004070"/>
                </a:solidFill>
              </a:rPr>
              <a:t>;</a:t>
            </a:r>
            <a:endParaRPr lang="ru-RU" dirty="0" smtClean="0">
              <a:solidFill>
                <a:srgbClr val="004070"/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4070"/>
                </a:solidFill>
              </a:rPr>
              <a:t>4) </a:t>
            </a:r>
            <a:r>
              <a:rPr lang="en-US" b="1" dirty="0" smtClean="0">
                <a:solidFill>
                  <a:srgbClr val="004070"/>
                </a:solidFill>
              </a:rPr>
              <a:t>MNX</a:t>
            </a:r>
            <a:r>
              <a:rPr lang="ru-RU" b="1" baseline="-25000" dirty="0" smtClean="0">
                <a:solidFill>
                  <a:srgbClr val="004070"/>
                </a:solidFill>
              </a:rPr>
              <a:t>2</a:t>
            </a:r>
            <a:r>
              <a:rPr lang="en-US" b="1" dirty="0" smtClean="0">
                <a:solidFill>
                  <a:srgbClr val="004070"/>
                </a:solidFill>
              </a:rPr>
              <a:t>C</a:t>
            </a:r>
            <a:r>
              <a:rPr lang="ru-RU" b="1" baseline="-25000" dirty="0" smtClean="0">
                <a:solidFill>
                  <a:srgbClr val="004070"/>
                </a:solidFill>
              </a:rPr>
              <a:t>1</a:t>
            </a:r>
            <a:r>
              <a:rPr lang="ru-RU" b="1" dirty="0" smtClean="0">
                <a:solidFill>
                  <a:srgbClr val="004070"/>
                </a:solidFill>
              </a:rPr>
              <a:t> – искомое сечение.</a:t>
            </a:r>
            <a:endParaRPr lang="ru-RU" dirty="0" smtClean="0">
              <a:solidFill>
                <a:srgbClr val="004070"/>
              </a:solidFill>
            </a:endParaRPr>
          </a:p>
          <a:p>
            <a:pPr>
              <a:lnSpc>
                <a:spcPct val="150000"/>
              </a:lnSpc>
            </a:pPr>
            <a:endParaRPr lang="ru-RU" dirty="0"/>
          </a:p>
        </p:txBody>
      </p:sp>
      <p:cxnSp>
        <p:nvCxnSpPr>
          <p:cNvPr id="157" name="Прямая соединительная линия 156"/>
          <p:cNvCxnSpPr/>
          <p:nvPr/>
        </p:nvCxnSpPr>
        <p:spPr>
          <a:xfrm flipH="1">
            <a:off x="1187624" y="3507854"/>
            <a:ext cx="3139572" cy="3195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4" name="Прямая соединительная линия 163"/>
          <p:cNvCxnSpPr/>
          <p:nvPr/>
        </p:nvCxnSpPr>
        <p:spPr>
          <a:xfrm flipH="1">
            <a:off x="3707904" y="3507854"/>
            <a:ext cx="619294" cy="6480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Прямая соединительная линия 167"/>
          <p:cNvCxnSpPr/>
          <p:nvPr/>
        </p:nvCxnSpPr>
        <p:spPr>
          <a:xfrm>
            <a:off x="2771800" y="3651870"/>
            <a:ext cx="936104" cy="5040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/>
          <p:nvPr/>
        </p:nvCxnSpPr>
        <p:spPr>
          <a:xfrm flipH="1" flipV="1">
            <a:off x="1187624" y="3867894"/>
            <a:ext cx="2736304" cy="720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animBg="1"/>
      <p:bldP spid="96" grpId="0"/>
      <p:bldP spid="1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 457" descr="Широкий диагональный 1"/>
          <p:cNvSpPr>
            <a:spLocks/>
          </p:cNvSpPr>
          <p:nvPr/>
        </p:nvSpPr>
        <p:spPr bwMode="auto">
          <a:xfrm>
            <a:off x="1331640" y="2139702"/>
            <a:ext cx="1593216" cy="2017209"/>
          </a:xfrm>
          <a:custGeom>
            <a:avLst/>
            <a:gdLst>
              <a:gd name="connsiteX0" fmla="*/ 0 w 10000"/>
              <a:gd name="connsiteY0" fmla="*/ 10542 h 11121"/>
              <a:gd name="connsiteX1" fmla="*/ 4593 w 10000"/>
              <a:gd name="connsiteY1" fmla="*/ 4088 h 11121"/>
              <a:gd name="connsiteX2" fmla="*/ 8821 w 10000"/>
              <a:gd name="connsiteY2" fmla="*/ 0 h 11121"/>
              <a:gd name="connsiteX3" fmla="*/ 10000 w 10000"/>
              <a:gd name="connsiteY3" fmla="*/ 2354 h 11121"/>
              <a:gd name="connsiteX4" fmla="*/ 7173 w 10000"/>
              <a:gd name="connsiteY4" fmla="*/ 6568 h 11121"/>
              <a:gd name="connsiteX5" fmla="*/ 543 w 10000"/>
              <a:gd name="connsiteY5" fmla="*/ 11121 h 11121"/>
              <a:gd name="connsiteX6" fmla="*/ 0 w 10000"/>
              <a:gd name="connsiteY6" fmla="*/ 10542 h 11121"/>
              <a:gd name="connsiteX0" fmla="*/ 0 w 10517"/>
              <a:gd name="connsiteY0" fmla="*/ 10542 h 11121"/>
              <a:gd name="connsiteX1" fmla="*/ 4593 w 10517"/>
              <a:gd name="connsiteY1" fmla="*/ 4088 h 11121"/>
              <a:gd name="connsiteX2" fmla="*/ 8821 w 10517"/>
              <a:gd name="connsiteY2" fmla="*/ 0 h 11121"/>
              <a:gd name="connsiteX3" fmla="*/ 10517 w 10517"/>
              <a:gd name="connsiteY3" fmla="*/ 6445 h 11121"/>
              <a:gd name="connsiteX4" fmla="*/ 7173 w 10517"/>
              <a:gd name="connsiteY4" fmla="*/ 6568 h 11121"/>
              <a:gd name="connsiteX5" fmla="*/ 543 w 10517"/>
              <a:gd name="connsiteY5" fmla="*/ 11121 h 11121"/>
              <a:gd name="connsiteX6" fmla="*/ 0 w 10517"/>
              <a:gd name="connsiteY6" fmla="*/ 10542 h 11121"/>
              <a:gd name="connsiteX0" fmla="*/ 0 w 10517"/>
              <a:gd name="connsiteY0" fmla="*/ 10542 h 11121"/>
              <a:gd name="connsiteX1" fmla="*/ 4593 w 10517"/>
              <a:gd name="connsiteY1" fmla="*/ 4088 h 11121"/>
              <a:gd name="connsiteX2" fmla="*/ 8821 w 10517"/>
              <a:gd name="connsiteY2" fmla="*/ 0 h 11121"/>
              <a:gd name="connsiteX3" fmla="*/ 10517 w 10517"/>
              <a:gd name="connsiteY3" fmla="*/ 6445 h 11121"/>
              <a:gd name="connsiteX4" fmla="*/ 8142 w 10517"/>
              <a:gd name="connsiteY4" fmla="*/ 9808 h 11121"/>
              <a:gd name="connsiteX5" fmla="*/ 543 w 10517"/>
              <a:gd name="connsiteY5" fmla="*/ 11121 h 11121"/>
              <a:gd name="connsiteX6" fmla="*/ 0 w 10517"/>
              <a:gd name="connsiteY6" fmla="*/ 10542 h 11121"/>
              <a:gd name="connsiteX0" fmla="*/ 0 w 10517"/>
              <a:gd name="connsiteY0" fmla="*/ 10542 h 10542"/>
              <a:gd name="connsiteX1" fmla="*/ 4593 w 10517"/>
              <a:gd name="connsiteY1" fmla="*/ 4088 h 10542"/>
              <a:gd name="connsiteX2" fmla="*/ 8821 w 10517"/>
              <a:gd name="connsiteY2" fmla="*/ 0 h 10542"/>
              <a:gd name="connsiteX3" fmla="*/ 10517 w 10517"/>
              <a:gd name="connsiteY3" fmla="*/ 6445 h 10542"/>
              <a:gd name="connsiteX4" fmla="*/ 8142 w 10517"/>
              <a:gd name="connsiteY4" fmla="*/ 9808 h 10542"/>
              <a:gd name="connsiteX5" fmla="*/ 4071 w 10517"/>
              <a:gd name="connsiteY5" fmla="*/ 7847 h 10542"/>
              <a:gd name="connsiteX6" fmla="*/ 0 w 10517"/>
              <a:gd name="connsiteY6" fmla="*/ 10542 h 10542"/>
              <a:gd name="connsiteX0" fmla="*/ 0 w 6446"/>
              <a:gd name="connsiteY0" fmla="*/ 7847 h 9808"/>
              <a:gd name="connsiteX1" fmla="*/ 522 w 6446"/>
              <a:gd name="connsiteY1" fmla="*/ 4088 h 9808"/>
              <a:gd name="connsiteX2" fmla="*/ 4750 w 6446"/>
              <a:gd name="connsiteY2" fmla="*/ 0 h 9808"/>
              <a:gd name="connsiteX3" fmla="*/ 6446 w 6446"/>
              <a:gd name="connsiteY3" fmla="*/ 6445 h 9808"/>
              <a:gd name="connsiteX4" fmla="*/ 4071 w 6446"/>
              <a:gd name="connsiteY4" fmla="*/ 9808 h 9808"/>
              <a:gd name="connsiteX5" fmla="*/ 0 w 6446"/>
              <a:gd name="connsiteY5" fmla="*/ 7847 h 9808"/>
              <a:gd name="connsiteX0" fmla="*/ 0 w 10000"/>
              <a:gd name="connsiteY0" fmla="*/ 8001 h 10000"/>
              <a:gd name="connsiteX1" fmla="*/ 4211 w 10000"/>
              <a:gd name="connsiteY1" fmla="*/ 4286 h 10000"/>
              <a:gd name="connsiteX2" fmla="*/ 7369 w 10000"/>
              <a:gd name="connsiteY2" fmla="*/ 0 h 10000"/>
              <a:gd name="connsiteX3" fmla="*/ 10000 w 10000"/>
              <a:gd name="connsiteY3" fmla="*/ 6571 h 10000"/>
              <a:gd name="connsiteX4" fmla="*/ 6316 w 10000"/>
              <a:gd name="connsiteY4" fmla="*/ 10000 h 10000"/>
              <a:gd name="connsiteX5" fmla="*/ 0 w 10000"/>
              <a:gd name="connsiteY5" fmla="*/ 8001 h 10000"/>
              <a:gd name="connsiteX0" fmla="*/ 0 w 10526"/>
              <a:gd name="connsiteY0" fmla="*/ 5715 h 7714"/>
              <a:gd name="connsiteX1" fmla="*/ 4211 w 10526"/>
              <a:gd name="connsiteY1" fmla="*/ 2000 h 7714"/>
              <a:gd name="connsiteX2" fmla="*/ 10526 w 10526"/>
              <a:gd name="connsiteY2" fmla="*/ 0 h 7714"/>
              <a:gd name="connsiteX3" fmla="*/ 10000 w 10526"/>
              <a:gd name="connsiteY3" fmla="*/ 4285 h 7714"/>
              <a:gd name="connsiteX4" fmla="*/ 6316 w 10526"/>
              <a:gd name="connsiteY4" fmla="*/ 7714 h 7714"/>
              <a:gd name="connsiteX5" fmla="*/ 0 w 10526"/>
              <a:gd name="connsiteY5" fmla="*/ 5715 h 7714"/>
              <a:gd name="connsiteX0" fmla="*/ 0 w 10000"/>
              <a:gd name="connsiteY0" fmla="*/ 7409 h 10000"/>
              <a:gd name="connsiteX1" fmla="*/ 4001 w 10000"/>
              <a:gd name="connsiteY1" fmla="*/ 2593 h 10000"/>
              <a:gd name="connsiteX2" fmla="*/ 10000 w 10000"/>
              <a:gd name="connsiteY2" fmla="*/ 0 h 10000"/>
              <a:gd name="connsiteX3" fmla="*/ 9500 w 10000"/>
              <a:gd name="connsiteY3" fmla="*/ 5556 h 10000"/>
              <a:gd name="connsiteX4" fmla="*/ 6000 w 10000"/>
              <a:gd name="connsiteY4" fmla="*/ 10000 h 10000"/>
              <a:gd name="connsiteX5" fmla="*/ 0 w 10000"/>
              <a:gd name="connsiteY5" fmla="*/ 7409 h 10000"/>
              <a:gd name="connsiteX0" fmla="*/ 0 w 10167"/>
              <a:gd name="connsiteY0" fmla="*/ 7409 h 10000"/>
              <a:gd name="connsiteX1" fmla="*/ 4001 w 10167"/>
              <a:gd name="connsiteY1" fmla="*/ 2593 h 10000"/>
              <a:gd name="connsiteX2" fmla="*/ 10000 w 10167"/>
              <a:gd name="connsiteY2" fmla="*/ 0 h 10000"/>
              <a:gd name="connsiteX3" fmla="*/ 10000 w 10167"/>
              <a:gd name="connsiteY3" fmla="*/ 5185 h 10000"/>
              <a:gd name="connsiteX4" fmla="*/ 6000 w 10167"/>
              <a:gd name="connsiteY4" fmla="*/ 10000 h 10000"/>
              <a:gd name="connsiteX5" fmla="*/ 0 w 10167"/>
              <a:gd name="connsiteY5" fmla="*/ 7409 h 10000"/>
              <a:gd name="connsiteX0" fmla="*/ 0 w 10000"/>
              <a:gd name="connsiteY0" fmla="*/ 7409 h 10000"/>
              <a:gd name="connsiteX1" fmla="*/ 4001 w 10000"/>
              <a:gd name="connsiteY1" fmla="*/ 2593 h 10000"/>
              <a:gd name="connsiteX2" fmla="*/ 10000 w 10000"/>
              <a:gd name="connsiteY2" fmla="*/ 0 h 10000"/>
              <a:gd name="connsiteX3" fmla="*/ 9500 w 10000"/>
              <a:gd name="connsiteY3" fmla="*/ 5556 h 10000"/>
              <a:gd name="connsiteX4" fmla="*/ 6000 w 10000"/>
              <a:gd name="connsiteY4" fmla="*/ 10000 h 10000"/>
              <a:gd name="connsiteX5" fmla="*/ 0 w 10000"/>
              <a:gd name="connsiteY5" fmla="*/ 7409 h 10000"/>
              <a:gd name="connsiteX0" fmla="*/ 0 w 10916"/>
              <a:gd name="connsiteY0" fmla="*/ 7409 h 10000"/>
              <a:gd name="connsiteX1" fmla="*/ 4001 w 10916"/>
              <a:gd name="connsiteY1" fmla="*/ 2593 h 10000"/>
              <a:gd name="connsiteX2" fmla="*/ 10000 w 10916"/>
              <a:gd name="connsiteY2" fmla="*/ 0 h 10000"/>
              <a:gd name="connsiteX3" fmla="*/ 10000 w 10916"/>
              <a:gd name="connsiteY3" fmla="*/ 4815 h 10000"/>
              <a:gd name="connsiteX4" fmla="*/ 9500 w 10916"/>
              <a:gd name="connsiteY4" fmla="*/ 5556 h 10000"/>
              <a:gd name="connsiteX5" fmla="*/ 6000 w 10916"/>
              <a:gd name="connsiteY5" fmla="*/ 10000 h 10000"/>
              <a:gd name="connsiteX6" fmla="*/ 0 w 10916"/>
              <a:gd name="connsiteY6" fmla="*/ 7409 h 10000"/>
              <a:gd name="connsiteX0" fmla="*/ 0 w 10916"/>
              <a:gd name="connsiteY0" fmla="*/ 7409 h 10000"/>
              <a:gd name="connsiteX1" fmla="*/ 4001 w 10916"/>
              <a:gd name="connsiteY1" fmla="*/ 2593 h 10000"/>
              <a:gd name="connsiteX2" fmla="*/ 10000 w 10916"/>
              <a:gd name="connsiteY2" fmla="*/ 0 h 10000"/>
              <a:gd name="connsiteX3" fmla="*/ 10000 w 10916"/>
              <a:gd name="connsiteY3" fmla="*/ 4815 h 10000"/>
              <a:gd name="connsiteX4" fmla="*/ 9500 w 10916"/>
              <a:gd name="connsiteY4" fmla="*/ 5556 h 10000"/>
              <a:gd name="connsiteX5" fmla="*/ 6000 w 10916"/>
              <a:gd name="connsiteY5" fmla="*/ 10000 h 10000"/>
              <a:gd name="connsiteX6" fmla="*/ 0 w 10916"/>
              <a:gd name="connsiteY6" fmla="*/ 7409 h 10000"/>
              <a:gd name="connsiteX0" fmla="*/ 0 w 10916"/>
              <a:gd name="connsiteY0" fmla="*/ 7409 h 10000"/>
              <a:gd name="connsiteX1" fmla="*/ 4001 w 10916"/>
              <a:gd name="connsiteY1" fmla="*/ 2593 h 10000"/>
              <a:gd name="connsiteX2" fmla="*/ 10000 w 10916"/>
              <a:gd name="connsiteY2" fmla="*/ 0 h 10000"/>
              <a:gd name="connsiteX3" fmla="*/ 10000 w 10916"/>
              <a:gd name="connsiteY3" fmla="*/ 4815 h 10000"/>
              <a:gd name="connsiteX4" fmla="*/ 9500 w 10916"/>
              <a:gd name="connsiteY4" fmla="*/ 5556 h 10000"/>
              <a:gd name="connsiteX5" fmla="*/ 6000 w 10916"/>
              <a:gd name="connsiteY5" fmla="*/ 10000 h 10000"/>
              <a:gd name="connsiteX6" fmla="*/ 0 w 10916"/>
              <a:gd name="connsiteY6" fmla="*/ 7409 h 10000"/>
              <a:gd name="connsiteX0" fmla="*/ 0 w 11034"/>
              <a:gd name="connsiteY0" fmla="*/ 7409 h 10000"/>
              <a:gd name="connsiteX1" fmla="*/ 4001 w 11034"/>
              <a:gd name="connsiteY1" fmla="*/ 2593 h 10000"/>
              <a:gd name="connsiteX2" fmla="*/ 10000 w 11034"/>
              <a:gd name="connsiteY2" fmla="*/ 0 h 10000"/>
              <a:gd name="connsiteX3" fmla="*/ 10000 w 11034"/>
              <a:gd name="connsiteY3" fmla="*/ 2963 h 10000"/>
              <a:gd name="connsiteX4" fmla="*/ 10000 w 11034"/>
              <a:gd name="connsiteY4" fmla="*/ 4815 h 10000"/>
              <a:gd name="connsiteX5" fmla="*/ 9500 w 11034"/>
              <a:gd name="connsiteY5" fmla="*/ 5556 h 10000"/>
              <a:gd name="connsiteX6" fmla="*/ 6000 w 11034"/>
              <a:gd name="connsiteY6" fmla="*/ 10000 h 10000"/>
              <a:gd name="connsiteX7" fmla="*/ 0 w 11034"/>
              <a:gd name="connsiteY7" fmla="*/ 7409 h 10000"/>
              <a:gd name="connsiteX0" fmla="*/ 0 w 11030"/>
              <a:gd name="connsiteY0" fmla="*/ 7514 h 10105"/>
              <a:gd name="connsiteX1" fmla="*/ 4001 w 11030"/>
              <a:gd name="connsiteY1" fmla="*/ 2698 h 10105"/>
              <a:gd name="connsiteX2" fmla="*/ 10000 w 11030"/>
              <a:gd name="connsiteY2" fmla="*/ 105 h 10105"/>
              <a:gd name="connsiteX3" fmla="*/ 10000 w 11030"/>
              <a:gd name="connsiteY3" fmla="*/ 2327 h 10105"/>
              <a:gd name="connsiteX4" fmla="*/ 10000 w 11030"/>
              <a:gd name="connsiteY4" fmla="*/ 3068 h 10105"/>
              <a:gd name="connsiteX5" fmla="*/ 10000 w 11030"/>
              <a:gd name="connsiteY5" fmla="*/ 4920 h 10105"/>
              <a:gd name="connsiteX6" fmla="*/ 9500 w 11030"/>
              <a:gd name="connsiteY6" fmla="*/ 5661 h 10105"/>
              <a:gd name="connsiteX7" fmla="*/ 6000 w 11030"/>
              <a:gd name="connsiteY7" fmla="*/ 10105 h 10105"/>
              <a:gd name="connsiteX8" fmla="*/ 0 w 11030"/>
              <a:gd name="connsiteY8" fmla="*/ 7514 h 10105"/>
              <a:gd name="connsiteX0" fmla="*/ 0 w 11059"/>
              <a:gd name="connsiteY0" fmla="*/ 7688 h 10279"/>
              <a:gd name="connsiteX1" fmla="*/ 4001 w 11059"/>
              <a:gd name="connsiteY1" fmla="*/ 2872 h 10279"/>
              <a:gd name="connsiteX2" fmla="*/ 10000 w 11059"/>
              <a:gd name="connsiteY2" fmla="*/ 279 h 10279"/>
              <a:gd name="connsiteX3" fmla="*/ 10000 w 11059"/>
              <a:gd name="connsiteY3" fmla="*/ 1390 h 10279"/>
              <a:gd name="connsiteX4" fmla="*/ 10000 w 11059"/>
              <a:gd name="connsiteY4" fmla="*/ 2501 h 10279"/>
              <a:gd name="connsiteX5" fmla="*/ 10000 w 11059"/>
              <a:gd name="connsiteY5" fmla="*/ 3242 h 10279"/>
              <a:gd name="connsiteX6" fmla="*/ 10000 w 11059"/>
              <a:gd name="connsiteY6" fmla="*/ 5094 h 10279"/>
              <a:gd name="connsiteX7" fmla="*/ 9500 w 11059"/>
              <a:gd name="connsiteY7" fmla="*/ 5835 h 10279"/>
              <a:gd name="connsiteX8" fmla="*/ 6000 w 11059"/>
              <a:gd name="connsiteY8" fmla="*/ 10279 h 10279"/>
              <a:gd name="connsiteX9" fmla="*/ 0 w 11059"/>
              <a:gd name="connsiteY9" fmla="*/ 7688 h 10279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487 h 10376"/>
              <a:gd name="connsiteX5" fmla="*/ 10000 w 11063"/>
              <a:gd name="connsiteY5" fmla="*/ 2598 h 10376"/>
              <a:gd name="connsiteX6" fmla="*/ 10000 w 11063"/>
              <a:gd name="connsiteY6" fmla="*/ 3339 h 10376"/>
              <a:gd name="connsiteX7" fmla="*/ 10000 w 11063"/>
              <a:gd name="connsiteY7" fmla="*/ 5191 h 10376"/>
              <a:gd name="connsiteX8" fmla="*/ 9500 w 11063"/>
              <a:gd name="connsiteY8" fmla="*/ 5932 h 10376"/>
              <a:gd name="connsiteX9" fmla="*/ 6000 w 11063"/>
              <a:gd name="connsiteY9" fmla="*/ 10376 h 10376"/>
              <a:gd name="connsiteX10" fmla="*/ 0 w 11063"/>
              <a:gd name="connsiteY10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487 h 10376"/>
              <a:gd name="connsiteX5" fmla="*/ 10000 w 11063"/>
              <a:gd name="connsiteY5" fmla="*/ 2598 h 10376"/>
              <a:gd name="connsiteX6" fmla="*/ 10000 w 11063"/>
              <a:gd name="connsiteY6" fmla="*/ 3339 h 10376"/>
              <a:gd name="connsiteX7" fmla="*/ 10000 w 11063"/>
              <a:gd name="connsiteY7" fmla="*/ 5191 h 10376"/>
              <a:gd name="connsiteX8" fmla="*/ 9500 w 11063"/>
              <a:gd name="connsiteY8" fmla="*/ 5932 h 10376"/>
              <a:gd name="connsiteX9" fmla="*/ 6000 w 11063"/>
              <a:gd name="connsiteY9" fmla="*/ 10376 h 10376"/>
              <a:gd name="connsiteX10" fmla="*/ 0 w 11063"/>
              <a:gd name="connsiteY10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5191 h 10376"/>
              <a:gd name="connsiteX9" fmla="*/ 9500 w 11063"/>
              <a:gd name="connsiteY9" fmla="*/ 5932 h 10376"/>
              <a:gd name="connsiteX10" fmla="*/ 6000 w 11063"/>
              <a:gd name="connsiteY10" fmla="*/ 10376 h 10376"/>
              <a:gd name="connsiteX11" fmla="*/ 0 w 11063"/>
              <a:gd name="connsiteY11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5191 h 10376"/>
              <a:gd name="connsiteX9" fmla="*/ 9500 w 11063"/>
              <a:gd name="connsiteY9" fmla="*/ 5932 h 10376"/>
              <a:gd name="connsiteX10" fmla="*/ 6000 w 11063"/>
              <a:gd name="connsiteY10" fmla="*/ 10376 h 10376"/>
              <a:gd name="connsiteX11" fmla="*/ 0 w 11063"/>
              <a:gd name="connsiteY11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5191 h 10376"/>
              <a:gd name="connsiteX10" fmla="*/ 9500 w 11063"/>
              <a:gd name="connsiteY10" fmla="*/ 5932 h 10376"/>
              <a:gd name="connsiteX11" fmla="*/ 6000 w 11063"/>
              <a:gd name="connsiteY11" fmla="*/ 10376 h 10376"/>
              <a:gd name="connsiteX12" fmla="*/ 0 w 11063"/>
              <a:gd name="connsiteY12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5191 h 10376"/>
              <a:gd name="connsiteX11" fmla="*/ 9500 w 11063"/>
              <a:gd name="connsiteY11" fmla="*/ 5932 h 10376"/>
              <a:gd name="connsiteX12" fmla="*/ 6000 w 11063"/>
              <a:gd name="connsiteY12" fmla="*/ 10376 h 10376"/>
              <a:gd name="connsiteX13" fmla="*/ 0 w 11063"/>
              <a:gd name="connsiteY13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5185 h 10376"/>
              <a:gd name="connsiteX11" fmla="*/ 9500 w 11063"/>
              <a:gd name="connsiteY11" fmla="*/ 5932 h 10376"/>
              <a:gd name="connsiteX12" fmla="*/ 6000 w 11063"/>
              <a:gd name="connsiteY12" fmla="*/ 10376 h 10376"/>
              <a:gd name="connsiteX13" fmla="*/ 0 w 11063"/>
              <a:gd name="connsiteY13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5185 h 10376"/>
              <a:gd name="connsiteX11" fmla="*/ 9500 w 11063"/>
              <a:gd name="connsiteY11" fmla="*/ 5932 h 10376"/>
              <a:gd name="connsiteX12" fmla="*/ 6000 w 11063"/>
              <a:gd name="connsiteY12" fmla="*/ 10376 h 10376"/>
              <a:gd name="connsiteX13" fmla="*/ 0 w 11063"/>
              <a:gd name="connsiteY13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4815 h 10376"/>
              <a:gd name="connsiteX11" fmla="*/ 10000 w 11063"/>
              <a:gd name="connsiteY11" fmla="*/ 5185 h 10376"/>
              <a:gd name="connsiteX12" fmla="*/ 9500 w 11063"/>
              <a:gd name="connsiteY12" fmla="*/ 5932 h 10376"/>
              <a:gd name="connsiteX13" fmla="*/ 6000 w 11063"/>
              <a:gd name="connsiteY13" fmla="*/ 10376 h 10376"/>
              <a:gd name="connsiteX14" fmla="*/ 0 w 11063"/>
              <a:gd name="connsiteY14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4815 h 10376"/>
              <a:gd name="connsiteX11" fmla="*/ 10000 w 11063"/>
              <a:gd name="connsiteY11" fmla="*/ 5185 h 10376"/>
              <a:gd name="connsiteX12" fmla="*/ 10000 w 11063"/>
              <a:gd name="connsiteY12" fmla="*/ 5556 h 10376"/>
              <a:gd name="connsiteX13" fmla="*/ 9500 w 11063"/>
              <a:gd name="connsiteY13" fmla="*/ 5932 h 10376"/>
              <a:gd name="connsiteX14" fmla="*/ 6000 w 11063"/>
              <a:gd name="connsiteY14" fmla="*/ 10376 h 10376"/>
              <a:gd name="connsiteX15" fmla="*/ 0 w 11063"/>
              <a:gd name="connsiteY15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4815 h 10376"/>
              <a:gd name="connsiteX11" fmla="*/ 10000 w 11063"/>
              <a:gd name="connsiteY11" fmla="*/ 5185 h 10376"/>
              <a:gd name="connsiteX12" fmla="*/ 10000 w 11063"/>
              <a:gd name="connsiteY12" fmla="*/ 5556 h 10376"/>
              <a:gd name="connsiteX13" fmla="*/ 10000 w 11063"/>
              <a:gd name="connsiteY13" fmla="*/ 5556 h 10376"/>
              <a:gd name="connsiteX14" fmla="*/ 9500 w 11063"/>
              <a:gd name="connsiteY14" fmla="*/ 5932 h 10376"/>
              <a:gd name="connsiteX15" fmla="*/ 6000 w 11063"/>
              <a:gd name="connsiteY15" fmla="*/ 10376 h 10376"/>
              <a:gd name="connsiteX16" fmla="*/ 0 w 11063"/>
              <a:gd name="connsiteY16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4815 h 10376"/>
              <a:gd name="connsiteX11" fmla="*/ 10000 w 11063"/>
              <a:gd name="connsiteY11" fmla="*/ 4815 h 10376"/>
              <a:gd name="connsiteX12" fmla="*/ 10000 w 11063"/>
              <a:gd name="connsiteY12" fmla="*/ 5185 h 10376"/>
              <a:gd name="connsiteX13" fmla="*/ 10000 w 11063"/>
              <a:gd name="connsiteY13" fmla="*/ 5556 h 10376"/>
              <a:gd name="connsiteX14" fmla="*/ 10000 w 11063"/>
              <a:gd name="connsiteY14" fmla="*/ 5556 h 10376"/>
              <a:gd name="connsiteX15" fmla="*/ 9500 w 11063"/>
              <a:gd name="connsiteY15" fmla="*/ 5932 h 10376"/>
              <a:gd name="connsiteX16" fmla="*/ 6000 w 11063"/>
              <a:gd name="connsiteY16" fmla="*/ 10376 h 10376"/>
              <a:gd name="connsiteX17" fmla="*/ 0 w 11063"/>
              <a:gd name="connsiteY17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4815 h 10376"/>
              <a:gd name="connsiteX11" fmla="*/ 10000 w 11063"/>
              <a:gd name="connsiteY11" fmla="*/ 4815 h 10376"/>
              <a:gd name="connsiteX12" fmla="*/ 10000 w 11063"/>
              <a:gd name="connsiteY12" fmla="*/ 4815 h 10376"/>
              <a:gd name="connsiteX13" fmla="*/ 10000 w 11063"/>
              <a:gd name="connsiteY13" fmla="*/ 5185 h 10376"/>
              <a:gd name="connsiteX14" fmla="*/ 10000 w 11063"/>
              <a:gd name="connsiteY14" fmla="*/ 5556 h 10376"/>
              <a:gd name="connsiteX15" fmla="*/ 10000 w 11063"/>
              <a:gd name="connsiteY15" fmla="*/ 5556 h 10376"/>
              <a:gd name="connsiteX16" fmla="*/ 9500 w 11063"/>
              <a:gd name="connsiteY16" fmla="*/ 5932 h 10376"/>
              <a:gd name="connsiteX17" fmla="*/ 6000 w 11063"/>
              <a:gd name="connsiteY17" fmla="*/ 10376 h 10376"/>
              <a:gd name="connsiteX18" fmla="*/ 0 w 11063"/>
              <a:gd name="connsiteY18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4815 h 10376"/>
              <a:gd name="connsiteX11" fmla="*/ 10000 w 11063"/>
              <a:gd name="connsiteY11" fmla="*/ 4815 h 10376"/>
              <a:gd name="connsiteX12" fmla="*/ 10000 w 11063"/>
              <a:gd name="connsiteY12" fmla="*/ 4815 h 10376"/>
              <a:gd name="connsiteX13" fmla="*/ 10000 w 11063"/>
              <a:gd name="connsiteY13" fmla="*/ 5185 h 10376"/>
              <a:gd name="connsiteX14" fmla="*/ 10000 w 11063"/>
              <a:gd name="connsiteY14" fmla="*/ 5556 h 10376"/>
              <a:gd name="connsiteX15" fmla="*/ 10000 w 11063"/>
              <a:gd name="connsiteY15" fmla="*/ 5556 h 10376"/>
              <a:gd name="connsiteX16" fmla="*/ 9500 w 11063"/>
              <a:gd name="connsiteY16" fmla="*/ 5932 h 10376"/>
              <a:gd name="connsiteX17" fmla="*/ 6000 w 11063"/>
              <a:gd name="connsiteY17" fmla="*/ 10376 h 10376"/>
              <a:gd name="connsiteX18" fmla="*/ 0 w 11063"/>
              <a:gd name="connsiteY18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4815 h 10376"/>
              <a:gd name="connsiteX11" fmla="*/ 10000 w 11063"/>
              <a:gd name="connsiteY11" fmla="*/ 4815 h 10376"/>
              <a:gd name="connsiteX12" fmla="*/ 10000 w 11063"/>
              <a:gd name="connsiteY12" fmla="*/ 4815 h 10376"/>
              <a:gd name="connsiteX13" fmla="*/ 10000 w 11063"/>
              <a:gd name="connsiteY13" fmla="*/ 5185 h 10376"/>
              <a:gd name="connsiteX14" fmla="*/ 10000 w 11063"/>
              <a:gd name="connsiteY14" fmla="*/ 5556 h 10376"/>
              <a:gd name="connsiteX15" fmla="*/ 9500 w 11063"/>
              <a:gd name="connsiteY15" fmla="*/ 5556 h 10376"/>
              <a:gd name="connsiteX16" fmla="*/ 9500 w 11063"/>
              <a:gd name="connsiteY16" fmla="*/ 5932 h 10376"/>
              <a:gd name="connsiteX17" fmla="*/ 6000 w 11063"/>
              <a:gd name="connsiteY17" fmla="*/ 10376 h 10376"/>
              <a:gd name="connsiteX18" fmla="*/ 0 w 11063"/>
              <a:gd name="connsiteY18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4815 h 10376"/>
              <a:gd name="connsiteX11" fmla="*/ 10000 w 11063"/>
              <a:gd name="connsiteY11" fmla="*/ 4815 h 10376"/>
              <a:gd name="connsiteX12" fmla="*/ 10000 w 11063"/>
              <a:gd name="connsiteY12" fmla="*/ 4815 h 10376"/>
              <a:gd name="connsiteX13" fmla="*/ 10000 w 11063"/>
              <a:gd name="connsiteY13" fmla="*/ 5185 h 10376"/>
              <a:gd name="connsiteX14" fmla="*/ 10000 w 11063"/>
              <a:gd name="connsiteY14" fmla="*/ 5556 h 10376"/>
              <a:gd name="connsiteX15" fmla="*/ 9500 w 11063"/>
              <a:gd name="connsiteY15" fmla="*/ 5556 h 10376"/>
              <a:gd name="connsiteX16" fmla="*/ 9500 w 11063"/>
              <a:gd name="connsiteY16" fmla="*/ 5932 h 10376"/>
              <a:gd name="connsiteX17" fmla="*/ 6000 w 11063"/>
              <a:gd name="connsiteY17" fmla="*/ 10376 h 10376"/>
              <a:gd name="connsiteX18" fmla="*/ 0 w 11063"/>
              <a:gd name="connsiteY18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4815 h 10376"/>
              <a:gd name="connsiteX11" fmla="*/ 10000 w 11063"/>
              <a:gd name="connsiteY11" fmla="*/ 4815 h 10376"/>
              <a:gd name="connsiteX12" fmla="*/ 10000 w 11063"/>
              <a:gd name="connsiteY12" fmla="*/ 4815 h 10376"/>
              <a:gd name="connsiteX13" fmla="*/ 10000 w 11063"/>
              <a:gd name="connsiteY13" fmla="*/ 5185 h 10376"/>
              <a:gd name="connsiteX14" fmla="*/ 10000 w 11063"/>
              <a:gd name="connsiteY14" fmla="*/ 5556 h 10376"/>
              <a:gd name="connsiteX15" fmla="*/ 9500 w 11063"/>
              <a:gd name="connsiteY15" fmla="*/ 5556 h 10376"/>
              <a:gd name="connsiteX16" fmla="*/ 9500 w 11063"/>
              <a:gd name="connsiteY16" fmla="*/ 5932 h 10376"/>
              <a:gd name="connsiteX17" fmla="*/ 6000 w 11063"/>
              <a:gd name="connsiteY17" fmla="*/ 10376 h 10376"/>
              <a:gd name="connsiteX18" fmla="*/ 0 w 11063"/>
              <a:gd name="connsiteY18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4815 h 10376"/>
              <a:gd name="connsiteX11" fmla="*/ 10000 w 11063"/>
              <a:gd name="connsiteY11" fmla="*/ 4815 h 10376"/>
              <a:gd name="connsiteX12" fmla="*/ 10000 w 11063"/>
              <a:gd name="connsiteY12" fmla="*/ 4815 h 10376"/>
              <a:gd name="connsiteX13" fmla="*/ 10000 w 11063"/>
              <a:gd name="connsiteY13" fmla="*/ 5185 h 10376"/>
              <a:gd name="connsiteX14" fmla="*/ 10000 w 11063"/>
              <a:gd name="connsiteY14" fmla="*/ 5556 h 10376"/>
              <a:gd name="connsiteX15" fmla="*/ 9500 w 11063"/>
              <a:gd name="connsiteY15" fmla="*/ 5556 h 10376"/>
              <a:gd name="connsiteX16" fmla="*/ 9500 w 11063"/>
              <a:gd name="connsiteY16" fmla="*/ 5932 h 10376"/>
              <a:gd name="connsiteX17" fmla="*/ 6000 w 11063"/>
              <a:gd name="connsiteY17" fmla="*/ 10376 h 10376"/>
              <a:gd name="connsiteX18" fmla="*/ 0 w 11063"/>
              <a:gd name="connsiteY18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4815 h 10376"/>
              <a:gd name="connsiteX11" fmla="*/ 10000 w 11063"/>
              <a:gd name="connsiteY11" fmla="*/ 4815 h 10376"/>
              <a:gd name="connsiteX12" fmla="*/ 10000 w 11063"/>
              <a:gd name="connsiteY12" fmla="*/ 4815 h 10376"/>
              <a:gd name="connsiteX13" fmla="*/ 10000 w 11063"/>
              <a:gd name="connsiteY13" fmla="*/ 5185 h 10376"/>
              <a:gd name="connsiteX14" fmla="*/ 10000 w 11063"/>
              <a:gd name="connsiteY14" fmla="*/ 5556 h 10376"/>
              <a:gd name="connsiteX15" fmla="*/ 9500 w 11063"/>
              <a:gd name="connsiteY15" fmla="*/ 5556 h 10376"/>
              <a:gd name="connsiteX16" fmla="*/ 9500 w 11063"/>
              <a:gd name="connsiteY16" fmla="*/ 5932 h 10376"/>
              <a:gd name="connsiteX17" fmla="*/ 6000 w 11063"/>
              <a:gd name="connsiteY17" fmla="*/ 10376 h 10376"/>
              <a:gd name="connsiteX18" fmla="*/ 0 w 11063"/>
              <a:gd name="connsiteY18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6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4815 h 10376"/>
              <a:gd name="connsiteX11" fmla="*/ 10000 w 11063"/>
              <a:gd name="connsiteY11" fmla="*/ 4815 h 10376"/>
              <a:gd name="connsiteX12" fmla="*/ 10000 w 11063"/>
              <a:gd name="connsiteY12" fmla="*/ 4815 h 10376"/>
              <a:gd name="connsiteX13" fmla="*/ 10000 w 11063"/>
              <a:gd name="connsiteY13" fmla="*/ 5185 h 10376"/>
              <a:gd name="connsiteX14" fmla="*/ 10000 w 11063"/>
              <a:gd name="connsiteY14" fmla="*/ 5556 h 10376"/>
              <a:gd name="connsiteX15" fmla="*/ 9500 w 11063"/>
              <a:gd name="connsiteY15" fmla="*/ 5556 h 10376"/>
              <a:gd name="connsiteX16" fmla="*/ 9500 w 11063"/>
              <a:gd name="connsiteY16" fmla="*/ 5932 h 10376"/>
              <a:gd name="connsiteX17" fmla="*/ 6000 w 11063"/>
              <a:gd name="connsiteY17" fmla="*/ 10376 h 10376"/>
              <a:gd name="connsiteX18" fmla="*/ 0 w 11063"/>
              <a:gd name="connsiteY18" fmla="*/ 7785 h 10376"/>
              <a:gd name="connsiteX0" fmla="*/ 0 w 11063"/>
              <a:gd name="connsiteY0" fmla="*/ 7785 h 10376"/>
              <a:gd name="connsiteX1" fmla="*/ 4001 w 11063"/>
              <a:gd name="connsiteY1" fmla="*/ 2969 h 10376"/>
              <a:gd name="connsiteX2" fmla="*/ 10000 w 11063"/>
              <a:gd name="connsiteY2" fmla="*/ 376 h 10376"/>
              <a:gd name="connsiteX3" fmla="*/ 10000 w 11063"/>
              <a:gd name="connsiteY3" fmla="*/ 741 h 10376"/>
              <a:gd name="connsiteX4" fmla="*/ 10000 w 11063"/>
              <a:gd name="connsiteY4" fmla="*/ 1117 h 10376"/>
              <a:gd name="connsiteX5" fmla="*/ 10000 w 11063"/>
              <a:gd name="connsiteY5" fmla="*/ 1487 h 10376"/>
              <a:gd name="connsiteX6" fmla="*/ 10000 w 11063"/>
              <a:gd name="connsiteY6" fmla="*/ 2598 h 10376"/>
              <a:gd name="connsiteX7" fmla="*/ 10000 w 11063"/>
              <a:gd name="connsiteY7" fmla="*/ 3339 h 10376"/>
              <a:gd name="connsiteX8" fmla="*/ 10000 w 11063"/>
              <a:gd name="connsiteY8" fmla="*/ 4080 h 10376"/>
              <a:gd name="connsiteX9" fmla="*/ 10000 w 11063"/>
              <a:gd name="connsiteY9" fmla="*/ 4450 h 10376"/>
              <a:gd name="connsiteX10" fmla="*/ 10000 w 11063"/>
              <a:gd name="connsiteY10" fmla="*/ 4815 h 10376"/>
              <a:gd name="connsiteX11" fmla="*/ 10000 w 11063"/>
              <a:gd name="connsiteY11" fmla="*/ 4815 h 10376"/>
              <a:gd name="connsiteX12" fmla="*/ 10000 w 11063"/>
              <a:gd name="connsiteY12" fmla="*/ 4815 h 10376"/>
              <a:gd name="connsiteX13" fmla="*/ 10000 w 11063"/>
              <a:gd name="connsiteY13" fmla="*/ 5185 h 10376"/>
              <a:gd name="connsiteX14" fmla="*/ 10000 w 11063"/>
              <a:gd name="connsiteY14" fmla="*/ 5556 h 10376"/>
              <a:gd name="connsiteX15" fmla="*/ 9500 w 11063"/>
              <a:gd name="connsiteY15" fmla="*/ 5556 h 10376"/>
              <a:gd name="connsiteX16" fmla="*/ 9500 w 11063"/>
              <a:gd name="connsiteY16" fmla="*/ 5932 h 10376"/>
              <a:gd name="connsiteX17" fmla="*/ 6000 w 11063"/>
              <a:gd name="connsiteY17" fmla="*/ 10376 h 10376"/>
              <a:gd name="connsiteX18" fmla="*/ 0 w 11063"/>
              <a:gd name="connsiteY18" fmla="*/ 7785 h 10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063" h="10376">
                <a:moveTo>
                  <a:pt x="0" y="7785"/>
                </a:moveTo>
                <a:lnTo>
                  <a:pt x="4001" y="2969"/>
                </a:lnTo>
                <a:lnTo>
                  <a:pt x="10000" y="376"/>
                </a:lnTo>
                <a:cubicBezTo>
                  <a:pt x="11063" y="0"/>
                  <a:pt x="10000" y="556"/>
                  <a:pt x="10000" y="741"/>
                </a:cubicBezTo>
                <a:cubicBezTo>
                  <a:pt x="9993" y="892"/>
                  <a:pt x="10007" y="966"/>
                  <a:pt x="10000" y="1117"/>
                </a:cubicBezTo>
                <a:cubicBezTo>
                  <a:pt x="10007" y="1213"/>
                  <a:pt x="9993" y="1391"/>
                  <a:pt x="10000" y="1487"/>
                </a:cubicBezTo>
                <a:cubicBezTo>
                  <a:pt x="10000" y="1796"/>
                  <a:pt x="10059" y="2257"/>
                  <a:pt x="10000" y="2598"/>
                </a:cubicBezTo>
                <a:lnTo>
                  <a:pt x="10000" y="3339"/>
                </a:lnTo>
                <a:cubicBezTo>
                  <a:pt x="10005" y="3594"/>
                  <a:pt x="10000" y="3771"/>
                  <a:pt x="10000" y="4080"/>
                </a:cubicBezTo>
                <a:cubicBezTo>
                  <a:pt x="9996" y="4302"/>
                  <a:pt x="10000" y="4266"/>
                  <a:pt x="10000" y="4450"/>
                </a:cubicBezTo>
                <a:cubicBezTo>
                  <a:pt x="9992" y="4566"/>
                  <a:pt x="10000" y="4693"/>
                  <a:pt x="10000" y="4815"/>
                </a:cubicBezTo>
                <a:lnTo>
                  <a:pt x="10000" y="4815"/>
                </a:lnTo>
                <a:lnTo>
                  <a:pt x="10000" y="4815"/>
                </a:lnTo>
                <a:cubicBezTo>
                  <a:pt x="10000" y="4877"/>
                  <a:pt x="9995" y="5095"/>
                  <a:pt x="10000" y="5185"/>
                </a:cubicBezTo>
                <a:cubicBezTo>
                  <a:pt x="10000" y="5309"/>
                  <a:pt x="9767" y="5218"/>
                  <a:pt x="10000" y="5556"/>
                </a:cubicBezTo>
                <a:lnTo>
                  <a:pt x="9500" y="5556"/>
                </a:lnTo>
                <a:cubicBezTo>
                  <a:pt x="9417" y="5619"/>
                  <a:pt x="10163" y="5095"/>
                  <a:pt x="9500" y="5932"/>
                </a:cubicBezTo>
                <a:lnTo>
                  <a:pt x="6000" y="10376"/>
                </a:lnTo>
                <a:lnTo>
                  <a:pt x="0" y="7785"/>
                </a:lnTo>
                <a:close/>
              </a:path>
            </a:pathLst>
          </a:custGeom>
          <a:solidFill>
            <a:srgbClr val="0066FF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TextBox 80"/>
          <p:cNvSpPr txBox="1">
            <a:spLocks noChangeArrowheads="1"/>
          </p:cNvSpPr>
          <p:nvPr/>
        </p:nvSpPr>
        <p:spPr bwMode="auto">
          <a:xfrm>
            <a:off x="3779912" y="3147814"/>
            <a:ext cx="349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 smtClean="0">
                <a:solidFill>
                  <a:srgbClr val="000000"/>
                </a:solidFill>
                <a:cs typeface="Times New Roman" pitchFamily="18" charset="0"/>
              </a:rPr>
              <a:t>B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5" name="TextBox 85"/>
          <p:cNvSpPr txBox="1">
            <a:spLocks noChangeArrowheads="1"/>
          </p:cNvSpPr>
          <p:nvPr/>
        </p:nvSpPr>
        <p:spPr bwMode="auto">
          <a:xfrm>
            <a:off x="539552" y="4083918"/>
            <a:ext cx="361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 smtClean="0">
                <a:solidFill>
                  <a:srgbClr val="000000"/>
                </a:solidFill>
                <a:cs typeface="Times New Roman" pitchFamily="18" charset="0"/>
              </a:rPr>
              <a:t>D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6" name="TextBox 79"/>
          <p:cNvSpPr txBox="1">
            <a:spLocks noChangeArrowheads="1"/>
          </p:cNvSpPr>
          <p:nvPr/>
        </p:nvSpPr>
        <p:spPr bwMode="auto">
          <a:xfrm>
            <a:off x="1691680" y="3003798"/>
            <a:ext cx="488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cs typeface="Times New Roman" pitchFamily="18" charset="0"/>
              </a:rPr>
              <a:t>С</a:t>
            </a:r>
          </a:p>
        </p:txBody>
      </p:sp>
      <p:sp>
        <p:nvSpPr>
          <p:cNvPr id="7" name="TextBox 82"/>
          <p:cNvSpPr txBox="1">
            <a:spLocks noChangeArrowheads="1"/>
          </p:cNvSpPr>
          <p:nvPr/>
        </p:nvSpPr>
        <p:spPr bwMode="auto">
          <a:xfrm>
            <a:off x="2915816" y="4083918"/>
            <a:ext cx="3317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cs typeface="Times New Roman" pitchFamily="18" charset="0"/>
              </a:rPr>
              <a:t>А</a:t>
            </a:r>
          </a:p>
        </p:txBody>
      </p: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2123728" y="1275606"/>
            <a:ext cx="2587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>
                <a:solidFill>
                  <a:srgbClr val="000000"/>
                </a:solidFill>
                <a:cs typeface="Times New Roman" pitchFamily="18" charset="0"/>
              </a:rPr>
              <a:t>M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" name="Line 31"/>
          <p:cNvSpPr>
            <a:spLocks noChangeShapeType="1"/>
          </p:cNvSpPr>
          <p:nvPr/>
        </p:nvSpPr>
        <p:spPr bwMode="auto">
          <a:xfrm>
            <a:off x="2318136" y="1649103"/>
            <a:ext cx="1532533" cy="169201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31"/>
          <p:cNvSpPr>
            <a:spLocks noChangeShapeType="1"/>
          </p:cNvSpPr>
          <p:nvPr/>
        </p:nvSpPr>
        <p:spPr bwMode="auto">
          <a:xfrm flipV="1">
            <a:off x="1656331" y="3330106"/>
            <a:ext cx="2195589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31"/>
          <p:cNvSpPr>
            <a:spLocks noChangeShapeType="1"/>
          </p:cNvSpPr>
          <p:nvPr/>
        </p:nvSpPr>
        <p:spPr bwMode="auto">
          <a:xfrm flipV="1">
            <a:off x="755576" y="3330106"/>
            <a:ext cx="900754" cy="82582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31"/>
          <p:cNvSpPr>
            <a:spLocks noChangeShapeType="1"/>
          </p:cNvSpPr>
          <p:nvPr/>
        </p:nvSpPr>
        <p:spPr bwMode="auto">
          <a:xfrm flipH="1">
            <a:off x="2951165" y="3330106"/>
            <a:ext cx="900755" cy="82582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31"/>
          <p:cNvSpPr>
            <a:spLocks noChangeShapeType="1"/>
          </p:cNvSpPr>
          <p:nvPr/>
        </p:nvSpPr>
        <p:spPr bwMode="auto">
          <a:xfrm>
            <a:off x="2304943" y="1635646"/>
            <a:ext cx="638249" cy="24775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31"/>
          <p:cNvSpPr>
            <a:spLocks noChangeShapeType="1"/>
          </p:cNvSpPr>
          <p:nvPr/>
        </p:nvSpPr>
        <p:spPr bwMode="auto">
          <a:xfrm flipV="1">
            <a:off x="1651327" y="1649103"/>
            <a:ext cx="653047" cy="1692014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31"/>
          <p:cNvSpPr>
            <a:spLocks noChangeShapeType="1"/>
          </p:cNvSpPr>
          <p:nvPr/>
        </p:nvSpPr>
        <p:spPr bwMode="auto">
          <a:xfrm flipV="1">
            <a:off x="755576" y="1651550"/>
            <a:ext cx="1546295" cy="24970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31"/>
          <p:cNvSpPr>
            <a:spLocks noChangeShapeType="1"/>
          </p:cNvSpPr>
          <p:nvPr/>
        </p:nvSpPr>
        <p:spPr bwMode="auto">
          <a:xfrm flipV="1">
            <a:off x="755576" y="4156650"/>
            <a:ext cx="219558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" name="TextBox 36"/>
          <p:cNvSpPr txBox="1">
            <a:spLocks noChangeArrowheads="1"/>
          </p:cNvSpPr>
          <p:nvPr/>
        </p:nvSpPr>
        <p:spPr bwMode="auto">
          <a:xfrm>
            <a:off x="1691680" y="2355726"/>
            <a:ext cx="2587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cs typeface="Times New Roman" pitchFamily="18" charset="0"/>
              </a:rPr>
              <a:t>P</a:t>
            </a:r>
            <a:endParaRPr lang="ru-RU" b="1" i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2" name="TextBox 36"/>
          <p:cNvSpPr txBox="1">
            <a:spLocks noChangeArrowheads="1"/>
          </p:cNvSpPr>
          <p:nvPr/>
        </p:nvSpPr>
        <p:spPr bwMode="auto">
          <a:xfrm>
            <a:off x="2771800" y="1851670"/>
            <a:ext cx="2587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cs typeface="Times New Roman" pitchFamily="18" charset="0"/>
              </a:rPr>
              <a:t>H</a:t>
            </a:r>
            <a:endParaRPr lang="ru-RU" b="1" i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3" name="TextBox 36"/>
          <p:cNvSpPr txBox="1">
            <a:spLocks noChangeArrowheads="1"/>
          </p:cNvSpPr>
          <p:nvPr/>
        </p:nvSpPr>
        <p:spPr bwMode="auto">
          <a:xfrm>
            <a:off x="2699792" y="2931790"/>
            <a:ext cx="2587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cs typeface="Times New Roman" pitchFamily="18" charset="0"/>
              </a:rPr>
              <a:t>K</a:t>
            </a:r>
            <a:endParaRPr lang="ru-RU" b="1" i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>
            <a:stCxn id="18" idx="7"/>
          </p:cNvCxnSpPr>
          <p:nvPr/>
        </p:nvCxnSpPr>
        <p:spPr>
          <a:xfrm flipH="1">
            <a:off x="611561" y="2726311"/>
            <a:ext cx="1285598" cy="7815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1835696" y="2715766"/>
            <a:ext cx="72008" cy="72008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>
            <a:stCxn id="18" idx="7"/>
            <a:endCxn id="19" idx="3"/>
          </p:cNvCxnSpPr>
          <p:nvPr/>
        </p:nvCxnSpPr>
        <p:spPr>
          <a:xfrm flipV="1">
            <a:off x="1897159" y="2201165"/>
            <a:ext cx="885186" cy="5251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611561" y="3363838"/>
            <a:ext cx="64807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13" idx="0"/>
          </p:cNvCxnSpPr>
          <p:nvPr/>
        </p:nvCxnSpPr>
        <p:spPr>
          <a:xfrm flipV="1">
            <a:off x="1259632" y="3341117"/>
            <a:ext cx="391695" cy="227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19" idx="0"/>
          </p:cNvCxnSpPr>
          <p:nvPr/>
        </p:nvCxnSpPr>
        <p:spPr>
          <a:xfrm flipH="1">
            <a:off x="2627784" y="2139702"/>
            <a:ext cx="180020" cy="28803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2771800" y="2139702"/>
            <a:ext cx="72008" cy="72008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699792" y="3219822"/>
            <a:ext cx="72008" cy="72008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>
            <a:stCxn id="11" idx="1"/>
          </p:cNvCxnSpPr>
          <p:nvPr/>
        </p:nvCxnSpPr>
        <p:spPr>
          <a:xfrm flipH="1">
            <a:off x="2339752" y="4155926"/>
            <a:ext cx="611413" cy="5760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 flipV="1">
            <a:off x="1115616" y="3507854"/>
            <a:ext cx="1080120" cy="64807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611560" y="3219822"/>
            <a:ext cx="504056" cy="2880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2195736" y="4155926"/>
            <a:ext cx="936104" cy="5040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stCxn id="18" idx="3"/>
          </p:cNvCxnSpPr>
          <p:nvPr/>
        </p:nvCxnSpPr>
        <p:spPr>
          <a:xfrm flipH="1">
            <a:off x="1331640" y="2777229"/>
            <a:ext cx="514601" cy="87464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17" idx="3"/>
          </p:cNvCxnSpPr>
          <p:nvPr/>
        </p:nvCxnSpPr>
        <p:spPr>
          <a:xfrm flipH="1">
            <a:off x="2195736" y="3281285"/>
            <a:ext cx="514601" cy="87464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627784" y="4443958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X</a:t>
            </a:r>
            <a:r>
              <a:rPr lang="en-US" sz="1600" b="1" baseline="-25000" dirty="0" smtClean="0"/>
              <a:t>1</a:t>
            </a:r>
            <a:endParaRPr lang="ru-RU" sz="1600" dirty="0"/>
          </a:p>
        </p:txBody>
      </p:sp>
      <p:sp>
        <p:nvSpPr>
          <p:cNvPr id="65" name="TextBox 64"/>
          <p:cNvSpPr txBox="1"/>
          <p:nvPr/>
        </p:nvSpPr>
        <p:spPr>
          <a:xfrm>
            <a:off x="611560" y="2931790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X</a:t>
            </a:r>
            <a:r>
              <a:rPr lang="en-US" sz="1600" b="1" baseline="-25000" dirty="0" smtClean="0"/>
              <a:t>2</a:t>
            </a:r>
            <a:endParaRPr lang="ru-RU" sz="1600" dirty="0"/>
          </a:p>
        </p:txBody>
      </p:sp>
      <p:sp>
        <p:nvSpPr>
          <p:cNvPr id="66" name="TextBox 65"/>
          <p:cNvSpPr txBox="1"/>
          <p:nvPr/>
        </p:nvSpPr>
        <p:spPr>
          <a:xfrm>
            <a:off x="1203534" y="3657452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X</a:t>
            </a:r>
            <a:r>
              <a:rPr lang="en-US" sz="1600" b="1" baseline="-25000" dirty="0" smtClean="0"/>
              <a:t>3</a:t>
            </a:r>
            <a:endParaRPr lang="ru-RU" sz="1600" dirty="0"/>
          </a:p>
        </p:txBody>
      </p:sp>
      <p:sp>
        <p:nvSpPr>
          <p:cNvPr id="67" name="TextBox 66"/>
          <p:cNvSpPr txBox="1"/>
          <p:nvPr/>
        </p:nvSpPr>
        <p:spPr>
          <a:xfrm>
            <a:off x="1979712" y="4083918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X</a:t>
            </a:r>
            <a:r>
              <a:rPr lang="en-US" sz="1600" b="1" baseline="-25000" dirty="0" smtClean="0"/>
              <a:t>4</a:t>
            </a:r>
            <a:endParaRPr lang="ru-RU" sz="1600" dirty="0"/>
          </a:p>
        </p:txBody>
      </p:sp>
      <p:sp>
        <p:nvSpPr>
          <p:cNvPr id="69" name="Rectangle 3"/>
          <p:cNvSpPr>
            <a:spLocks noChangeArrowheads="1"/>
          </p:cNvSpPr>
          <p:nvPr/>
        </p:nvSpPr>
        <p:spPr bwMode="auto">
          <a:xfrm>
            <a:off x="539552" y="267494"/>
            <a:ext cx="813690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Задача №2: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rgbClr val="004070"/>
                </a:solidFill>
              </a:rPr>
              <a:t>Точки P, K и H делят ребра MC, MA и MB соответственно правильной четырехугольной пирамиды MABCD с основанием ABCD в равных отношениях MP : PC = MK : KA = BH : HM = 2 : 1. Найдите, в каком отношении ребра DC и DA пирамиды MABCD делятся плоскостью, проходящей через точки K, P и H.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4070"/>
              </a:solidFill>
              <a:effectLst/>
              <a:cs typeface="Arial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6156176" y="1347614"/>
            <a:ext cx="1579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>
                <a:solidFill>
                  <a:srgbClr val="004070"/>
                </a:solidFill>
                <a:cs typeface="Times New Roman" pitchFamily="18" charset="0"/>
              </a:rPr>
              <a:t>Построение:</a:t>
            </a:r>
            <a:endParaRPr lang="ru-RU" sz="2000" dirty="0"/>
          </a:p>
        </p:txBody>
      </p:sp>
      <p:cxnSp>
        <p:nvCxnSpPr>
          <p:cNvPr id="72" name="Прямая соединительная линия 71"/>
          <p:cNvCxnSpPr>
            <a:stCxn id="12" idx="1"/>
            <a:endCxn id="11" idx="1"/>
          </p:cNvCxnSpPr>
          <p:nvPr/>
        </p:nvCxnSpPr>
        <p:spPr>
          <a:xfrm>
            <a:off x="2943192" y="4113182"/>
            <a:ext cx="7973" cy="427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148064" y="1779662"/>
            <a:ext cx="323922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4070"/>
                </a:solidFill>
              </a:rPr>
              <a:t>1) </a:t>
            </a:r>
            <a:r>
              <a:rPr lang="en-US" b="1" dirty="0" smtClean="0">
                <a:solidFill>
                  <a:srgbClr val="004070"/>
                </a:solidFill>
              </a:rPr>
              <a:t>HK </a:t>
            </a:r>
            <a:r>
              <a:rPr lang="ru-RU" b="1" dirty="0" smtClean="0">
                <a:solidFill>
                  <a:srgbClr val="004070"/>
                </a:solidFill>
              </a:rPr>
              <a:t>∩ </a:t>
            </a:r>
            <a:r>
              <a:rPr lang="en-US" b="1" dirty="0" smtClean="0">
                <a:solidFill>
                  <a:srgbClr val="004070"/>
                </a:solidFill>
              </a:rPr>
              <a:t>AB</a:t>
            </a:r>
            <a:r>
              <a:rPr lang="ru-RU" b="1" dirty="0" smtClean="0">
                <a:solidFill>
                  <a:srgbClr val="004070"/>
                </a:solidFill>
              </a:rPr>
              <a:t> = </a:t>
            </a:r>
            <a:r>
              <a:rPr lang="en-US" b="1" dirty="0" smtClean="0">
                <a:solidFill>
                  <a:srgbClr val="004070"/>
                </a:solidFill>
              </a:rPr>
              <a:t>X</a:t>
            </a:r>
            <a:r>
              <a:rPr lang="ru-RU" b="1" baseline="-25000" dirty="0" smtClean="0">
                <a:solidFill>
                  <a:srgbClr val="004070"/>
                </a:solidFill>
              </a:rPr>
              <a:t>1</a:t>
            </a:r>
            <a:r>
              <a:rPr lang="ru-RU" b="1" dirty="0" smtClean="0">
                <a:solidFill>
                  <a:srgbClr val="004070"/>
                </a:solidFill>
              </a:rPr>
              <a:t>;</a:t>
            </a:r>
            <a:endParaRPr lang="ru-RU" dirty="0" smtClean="0">
              <a:solidFill>
                <a:srgbClr val="004070"/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4070"/>
                </a:solidFill>
              </a:rPr>
              <a:t>2) </a:t>
            </a:r>
            <a:r>
              <a:rPr lang="en-US" b="1" dirty="0" smtClean="0">
                <a:solidFill>
                  <a:srgbClr val="004070"/>
                </a:solidFill>
              </a:rPr>
              <a:t>HP </a:t>
            </a:r>
            <a:r>
              <a:rPr lang="ru-RU" b="1" dirty="0" smtClean="0">
                <a:solidFill>
                  <a:srgbClr val="004070"/>
                </a:solidFill>
              </a:rPr>
              <a:t>∩</a:t>
            </a:r>
            <a:r>
              <a:rPr lang="en-US" b="1" dirty="0" smtClean="0">
                <a:solidFill>
                  <a:srgbClr val="004070"/>
                </a:solidFill>
              </a:rPr>
              <a:t>BC = X</a:t>
            </a:r>
            <a:r>
              <a:rPr lang="en-US" b="1" baseline="-25000" dirty="0" smtClean="0">
                <a:solidFill>
                  <a:srgbClr val="004070"/>
                </a:solidFill>
              </a:rPr>
              <a:t>2</a:t>
            </a:r>
            <a:r>
              <a:rPr lang="ru-RU" b="1" dirty="0" smtClean="0">
                <a:solidFill>
                  <a:srgbClr val="004070"/>
                </a:solidFill>
              </a:rPr>
              <a:t>;</a:t>
            </a:r>
            <a:endParaRPr lang="ru-RU" dirty="0" smtClean="0">
              <a:solidFill>
                <a:srgbClr val="00407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4070"/>
                </a:solidFill>
              </a:rPr>
              <a:t>3) X</a:t>
            </a:r>
            <a:r>
              <a:rPr lang="en-US" b="1" baseline="-25000" dirty="0" smtClean="0">
                <a:solidFill>
                  <a:srgbClr val="004070"/>
                </a:solidFill>
              </a:rPr>
              <a:t>1</a:t>
            </a:r>
            <a:r>
              <a:rPr lang="en-US" b="1" dirty="0" smtClean="0">
                <a:solidFill>
                  <a:srgbClr val="004070"/>
                </a:solidFill>
              </a:rPr>
              <a:t>X</a:t>
            </a:r>
            <a:r>
              <a:rPr lang="en-US" b="1" baseline="-25000" dirty="0" smtClean="0">
                <a:solidFill>
                  <a:srgbClr val="004070"/>
                </a:solidFill>
              </a:rPr>
              <a:t>2</a:t>
            </a:r>
            <a:r>
              <a:rPr lang="en-US" b="1" dirty="0" smtClean="0">
                <a:solidFill>
                  <a:srgbClr val="004070"/>
                </a:solidFill>
              </a:rPr>
              <a:t> </a:t>
            </a:r>
            <a:r>
              <a:rPr lang="ru-RU" b="1" dirty="0" smtClean="0">
                <a:solidFill>
                  <a:srgbClr val="004070"/>
                </a:solidFill>
              </a:rPr>
              <a:t>∩</a:t>
            </a:r>
            <a:r>
              <a:rPr lang="en-US" b="1" dirty="0" smtClean="0">
                <a:solidFill>
                  <a:srgbClr val="004070"/>
                </a:solidFill>
              </a:rPr>
              <a:t> DC = X</a:t>
            </a:r>
            <a:r>
              <a:rPr lang="en-US" b="1" baseline="-25000" dirty="0" smtClean="0">
                <a:solidFill>
                  <a:srgbClr val="004070"/>
                </a:solidFill>
              </a:rPr>
              <a:t>3</a:t>
            </a:r>
            <a:r>
              <a:rPr lang="ru-RU" b="1" dirty="0" smtClean="0">
                <a:solidFill>
                  <a:srgbClr val="004070"/>
                </a:solidFill>
              </a:rPr>
              <a:t>;</a:t>
            </a:r>
            <a:endParaRPr lang="ru-RU" dirty="0" smtClean="0">
              <a:solidFill>
                <a:srgbClr val="00407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4070"/>
                </a:solidFill>
              </a:rPr>
              <a:t>4) X</a:t>
            </a:r>
            <a:r>
              <a:rPr lang="en-US" b="1" baseline="-25000" dirty="0" smtClean="0">
                <a:solidFill>
                  <a:srgbClr val="004070"/>
                </a:solidFill>
              </a:rPr>
              <a:t>1</a:t>
            </a:r>
            <a:r>
              <a:rPr lang="en-US" b="1" dirty="0" smtClean="0">
                <a:solidFill>
                  <a:srgbClr val="004070"/>
                </a:solidFill>
              </a:rPr>
              <a:t>X</a:t>
            </a:r>
            <a:r>
              <a:rPr lang="en-US" b="1" baseline="-25000" dirty="0" smtClean="0">
                <a:solidFill>
                  <a:srgbClr val="004070"/>
                </a:solidFill>
              </a:rPr>
              <a:t>2</a:t>
            </a:r>
            <a:r>
              <a:rPr lang="en-US" b="1" dirty="0" smtClean="0">
                <a:solidFill>
                  <a:srgbClr val="004070"/>
                </a:solidFill>
              </a:rPr>
              <a:t> ∩ AD = X</a:t>
            </a:r>
            <a:r>
              <a:rPr lang="en-US" b="1" baseline="-25000" dirty="0" smtClean="0">
                <a:solidFill>
                  <a:srgbClr val="004070"/>
                </a:solidFill>
              </a:rPr>
              <a:t>4</a:t>
            </a:r>
            <a:r>
              <a:rPr lang="en-US" b="1" dirty="0" smtClean="0">
                <a:solidFill>
                  <a:srgbClr val="004070"/>
                </a:solidFill>
              </a:rPr>
              <a:t>;</a:t>
            </a:r>
            <a:endParaRPr lang="ru-RU" dirty="0" smtClean="0">
              <a:solidFill>
                <a:srgbClr val="00407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4070"/>
                </a:solidFill>
              </a:rPr>
              <a:t>5) X</a:t>
            </a:r>
            <a:r>
              <a:rPr lang="en-US" b="1" baseline="-25000" dirty="0" smtClean="0">
                <a:solidFill>
                  <a:srgbClr val="004070"/>
                </a:solidFill>
              </a:rPr>
              <a:t>3</a:t>
            </a:r>
            <a:r>
              <a:rPr lang="en-US" b="1" dirty="0" smtClean="0">
                <a:solidFill>
                  <a:srgbClr val="004070"/>
                </a:solidFill>
              </a:rPr>
              <a:t>P, X</a:t>
            </a:r>
            <a:r>
              <a:rPr lang="en-US" b="1" baseline="-25000" dirty="0" smtClean="0">
                <a:solidFill>
                  <a:srgbClr val="004070"/>
                </a:solidFill>
              </a:rPr>
              <a:t>4</a:t>
            </a:r>
            <a:r>
              <a:rPr lang="en-US" b="1" dirty="0" smtClean="0">
                <a:solidFill>
                  <a:srgbClr val="004070"/>
                </a:solidFill>
              </a:rPr>
              <a:t>P;</a:t>
            </a:r>
            <a:endParaRPr lang="ru-RU" dirty="0" smtClean="0">
              <a:solidFill>
                <a:srgbClr val="00407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4070"/>
                </a:solidFill>
              </a:rPr>
              <a:t>6) X</a:t>
            </a:r>
            <a:r>
              <a:rPr lang="en-US" b="1" baseline="-25000" dirty="0" smtClean="0">
                <a:solidFill>
                  <a:srgbClr val="004070"/>
                </a:solidFill>
              </a:rPr>
              <a:t>3</a:t>
            </a:r>
            <a:r>
              <a:rPr lang="en-US" b="1" dirty="0" smtClean="0">
                <a:solidFill>
                  <a:srgbClr val="004070"/>
                </a:solidFill>
              </a:rPr>
              <a:t>PHKX</a:t>
            </a:r>
            <a:r>
              <a:rPr lang="en-US" b="1" baseline="-25000" dirty="0" smtClean="0">
                <a:solidFill>
                  <a:srgbClr val="004070"/>
                </a:solidFill>
              </a:rPr>
              <a:t>4</a:t>
            </a:r>
            <a:r>
              <a:rPr lang="en-US" b="1" dirty="0" smtClean="0">
                <a:solidFill>
                  <a:srgbClr val="004070"/>
                </a:solidFill>
              </a:rPr>
              <a:t> – </a:t>
            </a:r>
            <a:r>
              <a:rPr lang="ru-RU" b="1" dirty="0" smtClean="0">
                <a:solidFill>
                  <a:srgbClr val="004070"/>
                </a:solidFill>
              </a:rPr>
              <a:t>искомое сечение.</a:t>
            </a:r>
            <a:endParaRPr lang="ru-RU" dirty="0" smtClean="0">
              <a:solidFill>
                <a:srgbClr val="004070"/>
              </a:solidFill>
            </a:endParaRPr>
          </a:p>
          <a:p>
            <a:endParaRPr lang="ru-RU" dirty="0">
              <a:solidFill>
                <a:srgbClr val="004070"/>
              </a:solidFill>
            </a:endParaRPr>
          </a:p>
        </p:txBody>
      </p:sp>
      <p:cxnSp>
        <p:nvCxnSpPr>
          <p:cNvPr id="75" name="Прямая соединительная линия 74"/>
          <p:cNvCxnSpPr>
            <a:stCxn id="11" idx="1"/>
            <a:endCxn id="14" idx="1"/>
          </p:cNvCxnSpPr>
          <p:nvPr/>
        </p:nvCxnSpPr>
        <p:spPr>
          <a:xfrm flipH="1" flipV="1">
            <a:off x="2301871" y="1651550"/>
            <a:ext cx="649294" cy="2504376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>
            <a:stCxn id="12" idx="0"/>
            <a:endCxn id="11" idx="0"/>
          </p:cNvCxnSpPr>
          <p:nvPr/>
        </p:nvCxnSpPr>
        <p:spPr>
          <a:xfrm>
            <a:off x="2304943" y="1635646"/>
            <a:ext cx="1546976" cy="169446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stCxn id="3" idx="1"/>
          </p:cNvCxnSpPr>
          <p:nvPr/>
        </p:nvCxnSpPr>
        <p:spPr>
          <a:xfrm flipH="1">
            <a:off x="2627784" y="3341117"/>
            <a:ext cx="1222885" cy="110284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>
            <a:stCxn id="19" idx="3"/>
          </p:cNvCxnSpPr>
          <p:nvPr/>
        </p:nvCxnSpPr>
        <p:spPr>
          <a:xfrm flipH="1">
            <a:off x="2627784" y="2201165"/>
            <a:ext cx="154561" cy="2242793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>
            <a:stCxn id="14" idx="1"/>
            <a:endCxn id="13" idx="0"/>
          </p:cNvCxnSpPr>
          <p:nvPr/>
        </p:nvCxnSpPr>
        <p:spPr>
          <a:xfrm flipH="1">
            <a:off x="1651327" y="1651550"/>
            <a:ext cx="650544" cy="16895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>
            <a:stCxn id="13" idx="0"/>
            <a:endCxn id="11" idx="0"/>
          </p:cNvCxnSpPr>
          <p:nvPr/>
        </p:nvCxnSpPr>
        <p:spPr>
          <a:xfrm flipV="1">
            <a:off x="1651327" y="3330106"/>
            <a:ext cx="2200592" cy="1101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>
            <a:stCxn id="9" idx="1"/>
            <a:endCxn id="12" idx="0"/>
          </p:cNvCxnSpPr>
          <p:nvPr/>
        </p:nvCxnSpPr>
        <p:spPr>
          <a:xfrm flipH="1" flipV="1">
            <a:off x="2304943" y="1635646"/>
            <a:ext cx="1546977" cy="16944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>
            <a:stCxn id="19" idx="3"/>
          </p:cNvCxnSpPr>
          <p:nvPr/>
        </p:nvCxnSpPr>
        <p:spPr>
          <a:xfrm flipH="1">
            <a:off x="827584" y="2201165"/>
            <a:ext cx="1954761" cy="11626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>
            <a:endCxn id="10" idx="1"/>
          </p:cNvCxnSpPr>
          <p:nvPr/>
        </p:nvCxnSpPr>
        <p:spPr>
          <a:xfrm flipV="1">
            <a:off x="827584" y="3330106"/>
            <a:ext cx="828746" cy="337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/>
      <p:bldP spid="65" grpId="0"/>
      <p:bldP spid="66" grpId="0"/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Полилиния 81"/>
          <p:cNvSpPr/>
          <p:nvPr/>
        </p:nvSpPr>
        <p:spPr>
          <a:xfrm>
            <a:off x="441325" y="2600325"/>
            <a:ext cx="3048000" cy="1520429"/>
          </a:xfrm>
          <a:custGeom>
            <a:avLst/>
            <a:gdLst>
              <a:gd name="connsiteX0" fmla="*/ 0 w 3048000"/>
              <a:gd name="connsiteY0" fmla="*/ 2026920 h 2026920"/>
              <a:gd name="connsiteX1" fmla="*/ 1356360 w 3048000"/>
              <a:gd name="connsiteY1" fmla="*/ 381000 h 2026920"/>
              <a:gd name="connsiteX2" fmla="*/ 3048000 w 3048000"/>
              <a:gd name="connsiteY2" fmla="*/ 0 h 2026920"/>
              <a:gd name="connsiteX3" fmla="*/ 2537460 w 3048000"/>
              <a:gd name="connsiteY3" fmla="*/ 1120140 h 2026920"/>
              <a:gd name="connsiteX4" fmla="*/ 0 w 3048000"/>
              <a:gd name="connsiteY4" fmla="*/ 2026920 h 2026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8000" h="2026920">
                <a:moveTo>
                  <a:pt x="0" y="2026920"/>
                </a:moveTo>
                <a:lnTo>
                  <a:pt x="1356360" y="381000"/>
                </a:lnTo>
                <a:lnTo>
                  <a:pt x="3048000" y="0"/>
                </a:lnTo>
                <a:lnTo>
                  <a:pt x="2537460" y="1120140"/>
                </a:lnTo>
                <a:lnTo>
                  <a:pt x="0" y="2026920"/>
                </a:lnTo>
                <a:close/>
              </a:path>
            </a:pathLst>
          </a:custGeom>
          <a:solidFill>
            <a:schemeClr val="bg2">
              <a:lumMod val="9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0" name="Line 31"/>
          <p:cNvSpPr>
            <a:spLocks noChangeShapeType="1"/>
          </p:cNvSpPr>
          <p:nvPr/>
        </p:nvSpPr>
        <p:spPr bwMode="auto">
          <a:xfrm>
            <a:off x="2411414" y="1685925"/>
            <a:ext cx="1944687" cy="164663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TextBox 80"/>
          <p:cNvSpPr txBox="1">
            <a:spLocks noChangeArrowheads="1"/>
          </p:cNvSpPr>
          <p:nvPr/>
        </p:nvSpPr>
        <p:spPr bwMode="auto">
          <a:xfrm>
            <a:off x="4283968" y="3147814"/>
            <a:ext cx="349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>
                <a:solidFill>
                  <a:srgbClr val="000000"/>
                </a:solidFill>
                <a:cs typeface="Times New Roman" pitchFamily="18" charset="0"/>
              </a:rPr>
              <a:t>D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4104" name="TextBox 36"/>
          <p:cNvSpPr txBox="1">
            <a:spLocks noChangeArrowheads="1"/>
          </p:cNvSpPr>
          <p:nvPr/>
        </p:nvSpPr>
        <p:spPr bwMode="auto">
          <a:xfrm>
            <a:off x="3571876" y="2411016"/>
            <a:ext cx="2587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>
                <a:solidFill>
                  <a:srgbClr val="000000"/>
                </a:solidFill>
                <a:cs typeface="Times New Roman" pitchFamily="18" charset="0"/>
              </a:rPr>
              <a:t>N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4105" name="TextBox 85"/>
          <p:cNvSpPr txBox="1">
            <a:spLocks noChangeArrowheads="1"/>
          </p:cNvSpPr>
          <p:nvPr/>
        </p:nvSpPr>
        <p:spPr bwMode="auto">
          <a:xfrm>
            <a:off x="107504" y="4083918"/>
            <a:ext cx="361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cs typeface="Times New Roman" pitchFamily="18" charset="0"/>
              </a:rPr>
              <a:t>В</a:t>
            </a:r>
          </a:p>
        </p:txBody>
      </p:sp>
      <p:sp>
        <p:nvSpPr>
          <p:cNvPr id="4106" name="TextBox 79"/>
          <p:cNvSpPr txBox="1">
            <a:spLocks noChangeArrowheads="1"/>
          </p:cNvSpPr>
          <p:nvPr/>
        </p:nvSpPr>
        <p:spPr bwMode="auto">
          <a:xfrm>
            <a:off x="1295400" y="3107532"/>
            <a:ext cx="488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cs typeface="Times New Roman" pitchFamily="18" charset="0"/>
              </a:rPr>
              <a:t>С</a:t>
            </a:r>
          </a:p>
        </p:txBody>
      </p:sp>
      <p:sp>
        <p:nvSpPr>
          <p:cNvPr id="4107" name="TextBox 82"/>
          <p:cNvSpPr txBox="1">
            <a:spLocks noChangeArrowheads="1"/>
          </p:cNvSpPr>
          <p:nvPr/>
        </p:nvSpPr>
        <p:spPr bwMode="auto">
          <a:xfrm>
            <a:off x="3131840" y="4083918"/>
            <a:ext cx="3317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cs typeface="Times New Roman" pitchFamily="18" charset="0"/>
              </a:rPr>
              <a:t>А</a:t>
            </a:r>
          </a:p>
        </p:txBody>
      </p:sp>
      <p:sp>
        <p:nvSpPr>
          <p:cNvPr id="4108" name="TextBox 36"/>
          <p:cNvSpPr txBox="1">
            <a:spLocks noChangeArrowheads="1"/>
          </p:cNvSpPr>
          <p:nvPr/>
        </p:nvSpPr>
        <p:spPr bwMode="auto">
          <a:xfrm>
            <a:off x="2051720" y="1347614"/>
            <a:ext cx="2587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>
                <a:solidFill>
                  <a:srgbClr val="000000"/>
                </a:solidFill>
                <a:cs typeface="Times New Roman" pitchFamily="18" charset="0"/>
              </a:rPr>
              <a:t>M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4109" name="TextBox 80"/>
          <p:cNvSpPr txBox="1">
            <a:spLocks noChangeArrowheads="1"/>
          </p:cNvSpPr>
          <p:nvPr/>
        </p:nvSpPr>
        <p:spPr bwMode="auto">
          <a:xfrm>
            <a:off x="2214563" y="3696892"/>
            <a:ext cx="3492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cs typeface="Times New Roman" pitchFamily="18" charset="0"/>
              </a:rPr>
              <a:t>О</a:t>
            </a:r>
          </a:p>
        </p:txBody>
      </p:sp>
      <p:sp>
        <p:nvSpPr>
          <p:cNvPr id="1039" name="TextBox 79"/>
          <p:cNvSpPr txBox="1">
            <a:spLocks noChangeArrowheads="1"/>
          </p:cNvSpPr>
          <p:nvPr/>
        </p:nvSpPr>
        <p:spPr bwMode="auto">
          <a:xfrm>
            <a:off x="2123728" y="2715766"/>
            <a:ext cx="2929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rgbClr val="000000"/>
                </a:solidFill>
                <a:cs typeface="Times New Roman" pitchFamily="18" charset="0"/>
              </a:rPr>
              <a:t>L</a:t>
            </a:r>
            <a:endParaRPr lang="ru-RU" sz="2000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4114" name="Line 31"/>
          <p:cNvSpPr>
            <a:spLocks noChangeShapeType="1"/>
          </p:cNvSpPr>
          <p:nvPr/>
        </p:nvSpPr>
        <p:spPr bwMode="auto">
          <a:xfrm flipV="1">
            <a:off x="1571626" y="3321844"/>
            <a:ext cx="2786063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5" name="Line 31"/>
          <p:cNvSpPr>
            <a:spLocks noChangeShapeType="1"/>
          </p:cNvSpPr>
          <p:nvPr/>
        </p:nvSpPr>
        <p:spPr bwMode="auto">
          <a:xfrm flipV="1">
            <a:off x="428626" y="4125516"/>
            <a:ext cx="27860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6" name="Line 31"/>
          <p:cNvSpPr>
            <a:spLocks noChangeShapeType="1"/>
          </p:cNvSpPr>
          <p:nvPr/>
        </p:nvSpPr>
        <p:spPr bwMode="auto">
          <a:xfrm flipV="1">
            <a:off x="428625" y="3321844"/>
            <a:ext cx="1143000" cy="80367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7" name="Line 31"/>
          <p:cNvSpPr>
            <a:spLocks noChangeShapeType="1"/>
          </p:cNvSpPr>
          <p:nvPr/>
        </p:nvSpPr>
        <p:spPr bwMode="auto">
          <a:xfrm flipH="1">
            <a:off x="3214688" y="3321844"/>
            <a:ext cx="1143000" cy="80367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8" name="Line 31"/>
          <p:cNvSpPr>
            <a:spLocks noChangeShapeType="1"/>
          </p:cNvSpPr>
          <p:nvPr/>
        </p:nvSpPr>
        <p:spPr bwMode="auto">
          <a:xfrm>
            <a:off x="1571626" y="3321844"/>
            <a:ext cx="1643063" cy="80367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9" name="Line 31"/>
          <p:cNvSpPr>
            <a:spLocks noChangeShapeType="1"/>
          </p:cNvSpPr>
          <p:nvPr/>
        </p:nvSpPr>
        <p:spPr bwMode="auto">
          <a:xfrm flipV="1">
            <a:off x="428626" y="3321844"/>
            <a:ext cx="3929063" cy="796529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0" name="Line 31"/>
          <p:cNvSpPr>
            <a:spLocks noChangeShapeType="1"/>
          </p:cNvSpPr>
          <p:nvPr/>
        </p:nvSpPr>
        <p:spPr bwMode="auto">
          <a:xfrm flipV="1">
            <a:off x="2393950" y="1699023"/>
            <a:ext cx="0" cy="2035969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1" name="Line 31"/>
          <p:cNvSpPr>
            <a:spLocks noChangeShapeType="1"/>
          </p:cNvSpPr>
          <p:nvPr/>
        </p:nvSpPr>
        <p:spPr bwMode="auto">
          <a:xfrm>
            <a:off x="2393951" y="1672829"/>
            <a:ext cx="792163" cy="243006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2" name="Line 31"/>
          <p:cNvSpPr>
            <a:spLocks noChangeShapeType="1"/>
          </p:cNvSpPr>
          <p:nvPr/>
        </p:nvSpPr>
        <p:spPr bwMode="auto">
          <a:xfrm flipV="1">
            <a:off x="1565276" y="1685925"/>
            <a:ext cx="828675" cy="164663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3" name="Line 31"/>
          <p:cNvSpPr>
            <a:spLocks noChangeShapeType="1"/>
          </p:cNvSpPr>
          <p:nvPr/>
        </p:nvSpPr>
        <p:spPr bwMode="auto">
          <a:xfrm flipV="1">
            <a:off x="428625" y="1688306"/>
            <a:ext cx="1962150" cy="243006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3" name="Line 31"/>
          <p:cNvSpPr>
            <a:spLocks noChangeShapeType="1"/>
          </p:cNvSpPr>
          <p:nvPr/>
        </p:nvSpPr>
        <p:spPr bwMode="auto">
          <a:xfrm flipV="1">
            <a:off x="468314" y="2619375"/>
            <a:ext cx="2987675" cy="148471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9" name="Line 31"/>
          <p:cNvSpPr>
            <a:spLocks noChangeShapeType="1"/>
          </p:cNvSpPr>
          <p:nvPr/>
        </p:nvSpPr>
        <p:spPr bwMode="auto">
          <a:xfrm>
            <a:off x="1475657" y="2715766"/>
            <a:ext cx="1524720" cy="73585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" name="Овал 68"/>
          <p:cNvSpPr>
            <a:spLocks/>
          </p:cNvSpPr>
          <p:nvPr/>
        </p:nvSpPr>
        <p:spPr>
          <a:xfrm>
            <a:off x="2362200" y="3132535"/>
            <a:ext cx="58738" cy="392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61" name="TextBox 79"/>
          <p:cNvSpPr txBox="1">
            <a:spLocks noChangeArrowheads="1"/>
          </p:cNvSpPr>
          <p:nvPr/>
        </p:nvSpPr>
        <p:spPr bwMode="auto">
          <a:xfrm>
            <a:off x="1547664" y="2499742"/>
            <a:ext cx="2880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rgbClr val="000000"/>
                </a:solidFill>
                <a:cs typeface="Times New Roman" pitchFamily="18" charset="0"/>
              </a:rPr>
              <a:t>Q</a:t>
            </a:r>
            <a:endParaRPr lang="ru-RU" sz="1600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62" name="TextBox 79"/>
          <p:cNvSpPr txBox="1">
            <a:spLocks noChangeArrowheads="1"/>
          </p:cNvSpPr>
          <p:nvPr/>
        </p:nvSpPr>
        <p:spPr bwMode="auto">
          <a:xfrm>
            <a:off x="2915816" y="3291830"/>
            <a:ext cx="488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 dirty="0">
                <a:solidFill>
                  <a:srgbClr val="000000"/>
                </a:solidFill>
                <a:cs typeface="Times New Roman" pitchFamily="18" charset="0"/>
              </a:rPr>
              <a:t>E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63" name="Line 31"/>
          <p:cNvSpPr>
            <a:spLocks noChangeShapeType="1"/>
          </p:cNvSpPr>
          <p:nvPr/>
        </p:nvSpPr>
        <p:spPr bwMode="auto">
          <a:xfrm flipV="1">
            <a:off x="428626" y="3429000"/>
            <a:ext cx="2500313" cy="69651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64" name="Line 31"/>
          <p:cNvSpPr>
            <a:spLocks noChangeShapeType="1"/>
          </p:cNvSpPr>
          <p:nvPr/>
        </p:nvSpPr>
        <p:spPr bwMode="auto">
          <a:xfrm flipV="1">
            <a:off x="2952750" y="2591991"/>
            <a:ext cx="539750" cy="83700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65" name="Line 31"/>
          <p:cNvSpPr>
            <a:spLocks noChangeShapeType="1"/>
          </p:cNvSpPr>
          <p:nvPr/>
        </p:nvSpPr>
        <p:spPr bwMode="auto">
          <a:xfrm flipV="1">
            <a:off x="467544" y="2859782"/>
            <a:ext cx="1357313" cy="123229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66" name="Line 31"/>
          <p:cNvSpPr>
            <a:spLocks noChangeShapeType="1"/>
          </p:cNvSpPr>
          <p:nvPr/>
        </p:nvSpPr>
        <p:spPr bwMode="auto">
          <a:xfrm flipV="1">
            <a:off x="1785939" y="2605088"/>
            <a:ext cx="1692275" cy="27027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" name="Овал 44"/>
          <p:cNvSpPr>
            <a:spLocks/>
          </p:cNvSpPr>
          <p:nvPr/>
        </p:nvSpPr>
        <p:spPr>
          <a:xfrm>
            <a:off x="3455989" y="2571750"/>
            <a:ext cx="58737" cy="392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67544" y="267494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7800" algn="just"/>
            <a:r>
              <a:rPr lang="ru-RU" sz="1600" b="1" u="sng" dirty="0" smtClean="0">
                <a:solidFill>
                  <a:srgbClr val="004070"/>
                </a:solidFill>
                <a:cs typeface="Times New Roman" pitchFamily="18" charset="0"/>
              </a:rPr>
              <a:t>Задача №3.</a:t>
            </a:r>
            <a:r>
              <a:rPr lang="ru-RU" sz="1600" b="1" dirty="0" smtClean="0">
                <a:solidFill>
                  <a:srgbClr val="004070"/>
                </a:solidFill>
                <a:cs typeface="Times New Roman" pitchFamily="18" charset="0"/>
              </a:rPr>
              <a:t> В правильной четырёхугольной пирамиде MABCD с вершиной M стороны основания равны 3, а боковые рёбра равны 8. </a:t>
            </a:r>
          </a:p>
          <a:p>
            <a:pPr indent="177800" algn="just"/>
            <a:r>
              <a:rPr lang="ru-RU" sz="1600" b="1" dirty="0" smtClean="0">
                <a:solidFill>
                  <a:srgbClr val="004070"/>
                </a:solidFill>
                <a:cs typeface="Times New Roman" pitchFamily="18" charset="0"/>
              </a:rPr>
              <a:t>Найдите площадь сечения пирамиды плоскостью, проходящей через точку B и середину ребра MD параллельно прямой AC.</a:t>
            </a:r>
            <a:endParaRPr lang="ru-RU" sz="1600" b="1" dirty="0">
              <a:solidFill>
                <a:srgbClr val="004070"/>
              </a:solidFill>
              <a:cs typeface="Times New Roman" pitchFamily="18" charset="0"/>
            </a:endParaRPr>
          </a:p>
        </p:txBody>
      </p:sp>
      <p:cxnSp>
        <p:nvCxnSpPr>
          <p:cNvPr id="44" name="Прямая соединительная линия 43"/>
          <p:cNvCxnSpPr>
            <a:stCxn id="1064" idx="0"/>
          </p:cNvCxnSpPr>
          <p:nvPr/>
        </p:nvCxnSpPr>
        <p:spPr>
          <a:xfrm>
            <a:off x="2952750" y="3429000"/>
            <a:ext cx="683146" cy="2948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1059" idx="0"/>
          </p:cNvCxnSpPr>
          <p:nvPr/>
        </p:nvCxnSpPr>
        <p:spPr>
          <a:xfrm flipH="1" flipV="1">
            <a:off x="899592" y="2427734"/>
            <a:ext cx="576065" cy="28803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79"/>
          <p:cNvSpPr txBox="1">
            <a:spLocks noChangeArrowheads="1"/>
          </p:cNvSpPr>
          <p:nvPr/>
        </p:nvSpPr>
        <p:spPr bwMode="auto">
          <a:xfrm>
            <a:off x="971600" y="2211710"/>
            <a:ext cx="2880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000000"/>
                </a:solidFill>
                <a:cs typeface="Times New Roman" pitchFamily="18" charset="0"/>
              </a:rPr>
              <a:t>a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940152" y="1347614"/>
            <a:ext cx="1579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>
                <a:solidFill>
                  <a:srgbClr val="004070"/>
                </a:solidFill>
                <a:cs typeface="Times New Roman" pitchFamily="18" charset="0"/>
              </a:rPr>
              <a:t>Построение:</a:t>
            </a:r>
            <a:endParaRPr lang="ru-RU" sz="2000" dirty="0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5220072" y="1995686"/>
            <a:ext cx="34563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BN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Calibri" pitchFamily="34" charset="0"/>
              </a:rPr>
              <a:t>∩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MO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407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2) В плоскости 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AMC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) через т.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 проведем прямую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a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Calibri" pitchFamily="34" charset="0"/>
              </a:rPr>
              <a:t>‖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AC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407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3) a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Calibri" pitchFamily="34" charset="0"/>
              </a:rPr>
              <a:t>∩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MC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Q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407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4) a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Calibri" pitchFamily="34" charset="0"/>
              </a:rPr>
              <a:t>∩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MA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 =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E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407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5) BQNE –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4070"/>
                </a:solidFill>
                <a:effectLst/>
                <a:ea typeface="Calibri" pitchFamily="34" charset="0"/>
                <a:cs typeface="Times New Roman" pitchFamily="18" charset="0"/>
              </a:rPr>
              <a:t>искомое сечение.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4070"/>
              </a:solidFill>
              <a:effectLst/>
              <a:cs typeface="Arial" pitchFamily="34" charset="0"/>
            </a:endParaRPr>
          </a:p>
        </p:txBody>
      </p:sp>
      <p:cxnSp>
        <p:nvCxnSpPr>
          <p:cNvPr id="55" name="Прямая соединительная линия 54"/>
          <p:cNvCxnSpPr>
            <a:stCxn id="4122" idx="0"/>
            <a:endCxn id="4123" idx="1"/>
          </p:cNvCxnSpPr>
          <p:nvPr/>
        </p:nvCxnSpPr>
        <p:spPr>
          <a:xfrm flipV="1">
            <a:off x="1565276" y="1688306"/>
            <a:ext cx="825499" cy="1644254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4121" idx="0"/>
            <a:endCxn id="4118" idx="1"/>
          </p:cNvCxnSpPr>
          <p:nvPr/>
        </p:nvCxnSpPr>
        <p:spPr>
          <a:xfrm>
            <a:off x="2393951" y="1672829"/>
            <a:ext cx="820738" cy="2452687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4122" idx="0"/>
            <a:endCxn id="4118" idx="1"/>
          </p:cNvCxnSpPr>
          <p:nvPr/>
        </p:nvCxnSpPr>
        <p:spPr>
          <a:xfrm>
            <a:off x="1565276" y="3332560"/>
            <a:ext cx="1649413" cy="792956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stCxn id="1065" idx="1"/>
            <a:endCxn id="4123" idx="1"/>
          </p:cNvCxnSpPr>
          <p:nvPr/>
        </p:nvCxnSpPr>
        <p:spPr>
          <a:xfrm flipV="1">
            <a:off x="1824857" y="1688306"/>
            <a:ext cx="565918" cy="11714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stCxn id="4123" idx="1"/>
            <a:endCxn id="1064" idx="0"/>
          </p:cNvCxnSpPr>
          <p:nvPr/>
        </p:nvCxnSpPr>
        <p:spPr>
          <a:xfrm>
            <a:off x="2390775" y="1688306"/>
            <a:ext cx="561975" cy="17406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>
            <a:stCxn id="1066" idx="0"/>
            <a:endCxn id="1064" idx="0"/>
          </p:cNvCxnSpPr>
          <p:nvPr/>
        </p:nvCxnSpPr>
        <p:spPr>
          <a:xfrm>
            <a:off x="1785939" y="2875360"/>
            <a:ext cx="1166811" cy="5536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1039" grpId="0"/>
      <p:bldP spid="1053" grpId="0" animBg="1"/>
      <p:bldP spid="69" grpId="0" animBg="1"/>
      <p:bldP spid="1061" grpId="0"/>
      <p:bldP spid="1062" grpId="0"/>
      <p:bldP spid="1063" grpId="0" animBg="1"/>
      <p:bldP spid="1064" grpId="0" animBg="1"/>
      <p:bldP spid="1065" grpId="0" animBg="1"/>
      <p:bldP spid="1066" grpId="0" animBg="1"/>
      <p:bldP spid="47107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467544" y="267494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7800" algn="just"/>
            <a:r>
              <a:rPr lang="ru-RU" sz="1600" b="1" u="sng" dirty="0" smtClean="0">
                <a:solidFill>
                  <a:srgbClr val="004070"/>
                </a:solidFill>
                <a:cs typeface="Times New Roman" pitchFamily="18" charset="0"/>
              </a:rPr>
              <a:t>Задача №4.</a:t>
            </a:r>
            <a:r>
              <a:rPr lang="ru-RU" sz="1600" b="1" dirty="0" smtClean="0">
                <a:solidFill>
                  <a:srgbClr val="004070"/>
                </a:solidFill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4070"/>
                </a:solidFill>
              </a:rPr>
              <a:t>В единичном кубе </a:t>
            </a:r>
            <a:r>
              <a:rPr lang="en-US" sz="1600" b="1" dirty="0" smtClean="0">
                <a:solidFill>
                  <a:srgbClr val="004070"/>
                </a:solidFill>
              </a:rPr>
              <a:t>ABCDA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B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C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D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ru-RU" sz="1600" b="1" dirty="0" smtClean="0">
                <a:solidFill>
                  <a:srgbClr val="004070"/>
                </a:solidFill>
              </a:rPr>
              <a:t>  точка </a:t>
            </a:r>
            <a:r>
              <a:rPr lang="en-US" sz="1600" b="1" i="1" dirty="0" smtClean="0">
                <a:solidFill>
                  <a:srgbClr val="004070"/>
                </a:solidFill>
              </a:rPr>
              <a:t>M</a:t>
            </a:r>
            <a:r>
              <a:rPr lang="ru-RU" sz="1600" b="1" dirty="0" smtClean="0">
                <a:solidFill>
                  <a:srgbClr val="004070"/>
                </a:solidFill>
              </a:rPr>
              <a:t> – середина ребра </a:t>
            </a:r>
            <a:r>
              <a:rPr lang="en-US" sz="1600" b="1" dirty="0" smtClean="0">
                <a:solidFill>
                  <a:srgbClr val="004070"/>
                </a:solidFill>
              </a:rPr>
              <a:t>B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C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ru-RU" sz="1600" b="1" dirty="0" smtClean="0">
                <a:solidFill>
                  <a:srgbClr val="004070"/>
                </a:solidFill>
              </a:rPr>
              <a:t> , точка </a:t>
            </a:r>
            <a:r>
              <a:rPr lang="en-US" sz="1600" b="1" i="1" dirty="0" smtClean="0">
                <a:solidFill>
                  <a:srgbClr val="004070"/>
                </a:solidFill>
              </a:rPr>
              <a:t>N</a:t>
            </a:r>
            <a:r>
              <a:rPr lang="ru-RU" sz="1600" b="1" dirty="0" smtClean="0">
                <a:solidFill>
                  <a:srgbClr val="004070"/>
                </a:solidFill>
              </a:rPr>
              <a:t> лежит на диагонали  </a:t>
            </a:r>
            <a:r>
              <a:rPr lang="en-US" sz="1600" b="1" dirty="0" smtClean="0">
                <a:solidFill>
                  <a:srgbClr val="004070"/>
                </a:solidFill>
              </a:rPr>
              <a:t>B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D</a:t>
            </a:r>
            <a:r>
              <a:rPr lang="ru-RU" sz="1600" b="1" dirty="0" smtClean="0">
                <a:solidFill>
                  <a:srgbClr val="004070"/>
                </a:solidFill>
              </a:rPr>
              <a:t>, причем  </a:t>
            </a:r>
            <a:r>
              <a:rPr lang="en-US" sz="1600" b="1" dirty="0" smtClean="0">
                <a:solidFill>
                  <a:srgbClr val="004070"/>
                </a:solidFill>
              </a:rPr>
              <a:t>B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N</a:t>
            </a:r>
            <a:r>
              <a:rPr lang="ru-RU" sz="1600" b="1" dirty="0" smtClean="0">
                <a:solidFill>
                  <a:srgbClr val="004070"/>
                </a:solidFill>
              </a:rPr>
              <a:t> = 2</a:t>
            </a:r>
            <a:r>
              <a:rPr lang="en-US" sz="1600" b="1" dirty="0" smtClean="0">
                <a:solidFill>
                  <a:srgbClr val="004070"/>
                </a:solidFill>
              </a:rPr>
              <a:t>ND </a:t>
            </a:r>
            <a:r>
              <a:rPr lang="ru-RU" sz="1600" b="1" dirty="0" smtClean="0">
                <a:solidFill>
                  <a:srgbClr val="004070"/>
                </a:solidFill>
              </a:rPr>
              <a:t>. Найти площадь сечения куба плоскостью, проходящей через точки </a:t>
            </a:r>
            <a:r>
              <a:rPr lang="en-US" sz="1600" b="1" i="1" dirty="0" smtClean="0">
                <a:solidFill>
                  <a:srgbClr val="004070"/>
                </a:solidFill>
              </a:rPr>
              <a:t>M</a:t>
            </a:r>
            <a:r>
              <a:rPr lang="ru-RU" sz="1600" b="1" dirty="0" smtClean="0">
                <a:solidFill>
                  <a:srgbClr val="004070"/>
                </a:solidFill>
              </a:rPr>
              <a:t>, </a:t>
            </a:r>
            <a:r>
              <a:rPr lang="en-US" sz="1600" b="1" i="1" dirty="0" smtClean="0">
                <a:solidFill>
                  <a:srgbClr val="004070"/>
                </a:solidFill>
              </a:rPr>
              <a:t>N</a:t>
            </a:r>
            <a:r>
              <a:rPr lang="ru-RU" sz="1600" b="1" dirty="0" smtClean="0">
                <a:solidFill>
                  <a:srgbClr val="004070"/>
                </a:solidFill>
              </a:rPr>
              <a:t> и параллельной прямой </a:t>
            </a:r>
            <a:r>
              <a:rPr lang="en-US" sz="1600" b="1" dirty="0" smtClean="0">
                <a:solidFill>
                  <a:srgbClr val="004070"/>
                </a:solidFill>
              </a:rPr>
              <a:t>A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C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ru-RU" sz="1600" b="1" dirty="0" smtClean="0">
                <a:solidFill>
                  <a:srgbClr val="004070"/>
                </a:solidFill>
              </a:rPr>
              <a:t>.</a:t>
            </a:r>
            <a:endParaRPr lang="ru-RU" sz="1600" b="1" dirty="0">
              <a:solidFill>
                <a:srgbClr val="004070"/>
              </a:solidFill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868144" y="1059582"/>
            <a:ext cx="1579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>
                <a:solidFill>
                  <a:srgbClr val="004070"/>
                </a:solidFill>
                <a:cs typeface="Times New Roman" pitchFamily="18" charset="0"/>
              </a:rPr>
              <a:t>Построение:</a:t>
            </a:r>
            <a:endParaRPr lang="ru-RU" sz="2000" dirty="0"/>
          </a:p>
        </p:txBody>
      </p:sp>
      <p:sp>
        <p:nvSpPr>
          <p:cNvPr id="75" name="Freeform 457" descr="Широкий диагональный 1"/>
          <p:cNvSpPr>
            <a:spLocks/>
          </p:cNvSpPr>
          <p:nvPr/>
        </p:nvSpPr>
        <p:spPr bwMode="auto">
          <a:xfrm>
            <a:off x="826263" y="1522676"/>
            <a:ext cx="2122502" cy="2569572"/>
          </a:xfrm>
          <a:custGeom>
            <a:avLst/>
            <a:gdLst/>
            <a:ahLst/>
            <a:cxnLst>
              <a:cxn ang="0">
                <a:pos x="0" y="2880"/>
              </a:cxn>
              <a:cxn ang="0">
                <a:pos x="1285" y="907"/>
              </a:cxn>
              <a:cxn ang="0">
                <a:pos x="2441" y="0"/>
              </a:cxn>
              <a:cxn ang="0">
                <a:pos x="2798" y="377"/>
              </a:cxn>
              <a:cxn ang="0">
                <a:pos x="2007" y="1665"/>
              </a:cxn>
              <a:cxn ang="0">
                <a:pos x="152" y="3057"/>
              </a:cxn>
              <a:cxn ang="0">
                <a:pos x="0" y="2880"/>
              </a:cxn>
            </a:cxnLst>
            <a:rect l="0" t="0" r="r" b="b"/>
            <a:pathLst>
              <a:path w="2798" h="3057">
                <a:moveTo>
                  <a:pt x="0" y="2880"/>
                </a:moveTo>
                <a:lnTo>
                  <a:pt x="1285" y="907"/>
                </a:lnTo>
                <a:lnTo>
                  <a:pt x="2441" y="0"/>
                </a:lnTo>
                <a:lnTo>
                  <a:pt x="2798" y="377"/>
                </a:lnTo>
                <a:lnTo>
                  <a:pt x="2007" y="1665"/>
                </a:lnTo>
                <a:lnTo>
                  <a:pt x="152" y="3057"/>
                </a:lnTo>
                <a:lnTo>
                  <a:pt x="0" y="2880"/>
                </a:lnTo>
                <a:close/>
              </a:path>
            </a:pathLst>
          </a:custGeom>
          <a:solidFill>
            <a:srgbClr val="0066FF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" name="AutoShape 425"/>
          <p:cNvSpPr>
            <a:spLocks noChangeShapeType="1"/>
          </p:cNvSpPr>
          <p:nvPr/>
        </p:nvSpPr>
        <p:spPr bwMode="auto">
          <a:xfrm>
            <a:off x="2686533" y="1522676"/>
            <a:ext cx="239558" cy="28829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8" name="Rectangle 9"/>
          <p:cNvSpPr>
            <a:spLocks noChangeArrowheads="1"/>
          </p:cNvSpPr>
          <p:nvPr/>
        </p:nvSpPr>
        <p:spPr bwMode="auto">
          <a:xfrm>
            <a:off x="23601" y="-57875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9" name="Rectangle 11"/>
          <p:cNvSpPr>
            <a:spLocks noChangeArrowheads="1"/>
          </p:cNvSpPr>
          <p:nvPr/>
        </p:nvSpPr>
        <p:spPr bwMode="auto">
          <a:xfrm>
            <a:off x="176001" y="-42635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0" name="Rectangle 316"/>
          <p:cNvSpPr>
            <a:spLocks noChangeArrowheads="1"/>
          </p:cNvSpPr>
          <p:nvPr/>
        </p:nvSpPr>
        <p:spPr bwMode="auto">
          <a:xfrm>
            <a:off x="23601" y="-57875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" name="Rectangle 378"/>
          <p:cNvSpPr>
            <a:spLocks noChangeArrowheads="1"/>
          </p:cNvSpPr>
          <p:nvPr/>
        </p:nvSpPr>
        <p:spPr bwMode="auto">
          <a:xfrm>
            <a:off x="23601" y="-57875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3" name="Rectangle 459"/>
          <p:cNvSpPr>
            <a:spLocks noChangeArrowheads="1"/>
          </p:cNvSpPr>
          <p:nvPr/>
        </p:nvSpPr>
        <p:spPr bwMode="auto">
          <a:xfrm>
            <a:off x="23601" y="-57875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4" name="AutoShape 415"/>
          <p:cNvSpPr>
            <a:spLocks noChangeShapeType="1"/>
          </p:cNvSpPr>
          <p:nvPr/>
        </p:nvSpPr>
        <p:spPr bwMode="auto">
          <a:xfrm flipV="1">
            <a:off x="-1309055" y="1319557"/>
            <a:ext cx="0" cy="19656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85" name="Группа 84"/>
          <p:cNvGrpSpPr/>
          <p:nvPr/>
        </p:nvGrpSpPr>
        <p:grpSpPr>
          <a:xfrm>
            <a:off x="251520" y="1121629"/>
            <a:ext cx="3681233" cy="3517730"/>
            <a:chOff x="227919" y="1700382"/>
            <a:chExt cx="3681233" cy="3517730"/>
          </a:xfrm>
        </p:grpSpPr>
        <p:sp>
          <p:nvSpPr>
            <p:cNvPr id="86" name="Text Box 431"/>
            <p:cNvSpPr txBox="1">
              <a:spLocks noChangeArrowheads="1"/>
            </p:cNvSpPr>
            <p:nvPr/>
          </p:nvSpPr>
          <p:spPr bwMode="auto">
            <a:xfrm>
              <a:off x="1504576" y="3730754"/>
              <a:ext cx="493903" cy="470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A</a:t>
              </a:r>
              <a:endPara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Text Box 429"/>
            <p:cNvSpPr txBox="1">
              <a:spLocks noChangeArrowheads="1"/>
            </p:cNvSpPr>
            <p:nvPr/>
          </p:nvSpPr>
          <p:spPr bwMode="auto">
            <a:xfrm>
              <a:off x="2279443" y="2686763"/>
              <a:ext cx="495875" cy="490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C</a:t>
              </a:r>
              <a:r>
                <a:rPr kumimoji="0" lang="en-US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1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8" name="Группа 6"/>
            <p:cNvGrpSpPr/>
            <p:nvPr/>
          </p:nvGrpSpPr>
          <p:grpSpPr>
            <a:xfrm>
              <a:off x="227919" y="1700382"/>
              <a:ext cx="3681233" cy="3517730"/>
              <a:chOff x="227919" y="1700382"/>
              <a:chExt cx="3681233" cy="3517730"/>
            </a:xfrm>
          </p:grpSpPr>
          <p:sp>
            <p:nvSpPr>
              <p:cNvPr id="89" name="AutoShape 456"/>
              <p:cNvSpPr>
                <a:spLocks noChangeShapeType="1"/>
              </p:cNvSpPr>
              <p:nvPr/>
            </p:nvSpPr>
            <p:spPr bwMode="auto">
              <a:xfrm flipV="1">
                <a:off x="643943" y="2101429"/>
                <a:ext cx="2803714" cy="256957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90" name="Группа 2"/>
              <p:cNvGrpSpPr/>
              <p:nvPr/>
            </p:nvGrpSpPr>
            <p:grpSpPr>
              <a:xfrm>
                <a:off x="227919" y="1700382"/>
                <a:ext cx="3681233" cy="3517730"/>
                <a:chOff x="227919" y="1700382"/>
                <a:chExt cx="3681233" cy="3517730"/>
              </a:xfrm>
            </p:grpSpPr>
            <p:grpSp>
              <p:nvGrpSpPr>
                <p:cNvPr id="95" name="Group 443"/>
                <p:cNvGrpSpPr>
                  <a:grpSpLocks/>
                </p:cNvGrpSpPr>
                <p:nvPr/>
              </p:nvGrpSpPr>
              <p:grpSpPr bwMode="auto">
                <a:xfrm>
                  <a:off x="643943" y="2101429"/>
                  <a:ext cx="2803714" cy="2569572"/>
                  <a:chOff x="6969" y="4646"/>
                  <a:chExt cx="3695" cy="3057"/>
                </a:xfrm>
              </p:grpSpPr>
              <p:sp>
                <p:nvSpPr>
                  <p:cNvPr id="103" name="AutoShape 455"/>
                  <p:cNvSpPr>
                    <a:spLocks noChangeShapeType="1"/>
                  </p:cNvSpPr>
                  <p:nvPr/>
                </p:nvSpPr>
                <p:spPr bwMode="auto">
                  <a:xfrm>
                    <a:off x="6969" y="7703"/>
                    <a:ext cx="2214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4" name="AutoShape 4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69" y="5434"/>
                    <a:ext cx="0" cy="2269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5" name="AutoShape 453"/>
                  <p:cNvSpPr>
                    <a:spLocks noChangeShapeType="1"/>
                  </p:cNvSpPr>
                  <p:nvPr/>
                </p:nvSpPr>
                <p:spPr bwMode="auto">
                  <a:xfrm>
                    <a:off x="6969" y="5434"/>
                    <a:ext cx="2214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6" name="AutoShape 452"/>
                  <p:cNvSpPr>
                    <a:spLocks noChangeShapeType="1"/>
                  </p:cNvSpPr>
                  <p:nvPr/>
                </p:nvSpPr>
                <p:spPr bwMode="auto">
                  <a:xfrm>
                    <a:off x="9183" y="5434"/>
                    <a:ext cx="0" cy="2269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7" name="AutoShape 4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69" y="6942"/>
                    <a:ext cx="1494" cy="76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8" name="AutoShape 450"/>
                  <p:cNvSpPr>
                    <a:spLocks noChangeShapeType="1"/>
                  </p:cNvSpPr>
                  <p:nvPr/>
                </p:nvSpPr>
                <p:spPr bwMode="auto">
                  <a:xfrm>
                    <a:off x="8463" y="6942"/>
                    <a:ext cx="2201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09" name="AutoShape 4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183" y="6942"/>
                    <a:ext cx="1481" cy="76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10" name="AutoShape 448"/>
                  <p:cNvSpPr>
                    <a:spLocks noChangeShapeType="1"/>
                  </p:cNvSpPr>
                  <p:nvPr/>
                </p:nvSpPr>
                <p:spPr bwMode="auto">
                  <a:xfrm>
                    <a:off x="8463" y="4646"/>
                    <a:ext cx="0" cy="2296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11" name="AutoShape 4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664" y="4646"/>
                    <a:ext cx="0" cy="2296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12" name="AutoShape 4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69" y="4646"/>
                    <a:ext cx="1494" cy="788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13" name="AutoShape 445"/>
                  <p:cNvSpPr>
                    <a:spLocks noChangeShapeType="1"/>
                  </p:cNvSpPr>
                  <p:nvPr/>
                </p:nvSpPr>
                <p:spPr bwMode="auto">
                  <a:xfrm>
                    <a:off x="8463" y="4646"/>
                    <a:ext cx="2201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14" name="AutoShape 4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183" y="4646"/>
                    <a:ext cx="1481" cy="788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6" name="Group 433"/>
                <p:cNvGrpSpPr>
                  <a:grpSpLocks/>
                </p:cNvGrpSpPr>
                <p:nvPr/>
              </p:nvGrpSpPr>
              <p:grpSpPr bwMode="auto">
                <a:xfrm>
                  <a:off x="227919" y="1700382"/>
                  <a:ext cx="3681233" cy="3517730"/>
                  <a:chOff x="6552" y="4162"/>
                  <a:chExt cx="4696" cy="4039"/>
                </a:xfrm>
              </p:grpSpPr>
              <p:sp>
                <p:nvSpPr>
                  <p:cNvPr id="97" name="Text Box 4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596" y="6725"/>
                    <a:ext cx="652" cy="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rPr>
                      <a:t>B</a:t>
                    </a:r>
                    <a:endParaRPr kumimoji="0" lang="en-US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98" name="Text Box 4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52" y="5135"/>
                    <a:ext cx="652" cy="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rPr>
                      <a:t>D</a:t>
                    </a:r>
                    <a:r>
                      <a:rPr kumimoji="0" lang="en-US" b="0" i="0" u="none" strike="noStrike" cap="none" normalizeH="0" baseline="-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rPr>
                      <a:t>1</a:t>
                    </a:r>
                    <a:endParaRPr kumimoji="0" lang="en-US" sz="3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99" name="Text Box 4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34" y="7513"/>
                    <a:ext cx="652" cy="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rPr>
                      <a:t>D</a:t>
                    </a:r>
                    <a:endParaRPr kumimoji="0" lang="en-US" sz="3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0" name="Text Box 4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236" y="4162"/>
                    <a:ext cx="652" cy="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rPr>
                      <a:t>A</a:t>
                    </a:r>
                    <a:r>
                      <a:rPr kumimoji="0" lang="en-US" b="0" i="0" u="none" strike="noStrike" cap="none" normalizeH="0" baseline="-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rPr>
                      <a:t>1</a:t>
                    </a:r>
                    <a:endParaRPr kumimoji="0" lang="en-US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1" name="Text Box 4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029" y="7617"/>
                    <a:ext cx="652" cy="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rPr>
                      <a:t>C</a:t>
                    </a:r>
                    <a:endParaRPr kumimoji="0" lang="en-US" sz="3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2" name="Text Box 4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401" y="4225"/>
                    <a:ext cx="652" cy="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rPr>
                      <a:t>B</a:t>
                    </a:r>
                    <a:r>
                      <a:rPr kumimoji="0" lang="en-US" b="0" i="0" u="none" strike="noStrike" cap="none" normalizeH="0" baseline="-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rPr>
                      <a:t>1</a:t>
                    </a:r>
                    <a:endParaRPr kumimoji="0" lang="en-US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91" name="Text Box 432"/>
              <p:cNvSpPr txBox="1">
                <a:spLocks noChangeArrowheads="1"/>
              </p:cNvSpPr>
              <p:nvPr/>
            </p:nvSpPr>
            <p:spPr bwMode="auto">
              <a:xfrm>
                <a:off x="1115172" y="3589880"/>
                <a:ext cx="494889" cy="491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N</a:t>
                </a:r>
                <a:endParaRPr kumimoji="0" lang="en-US" sz="3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Oval 430"/>
              <p:cNvSpPr>
                <a:spLocks noChangeArrowheads="1"/>
              </p:cNvSpPr>
              <p:nvPr/>
            </p:nvSpPr>
            <p:spPr bwMode="auto">
              <a:xfrm>
                <a:off x="1345857" y="3972095"/>
                <a:ext cx="63093" cy="58970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srgbClr val="FF0000"/>
                  </a:solidFill>
                </a:endParaRPr>
              </a:p>
            </p:txBody>
          </p:sp>
          <p:sp>
            <p:nvSpPr>
              <p:cNvPr id="93" name="Text Box 428"/>
              <p:cNvSpPr txBox="1">
                <a:spLocks noChangeArrowheads="1"/>
              </p:cNvSpPr>
              <p:nvPr/>
            </p:nvSpPr>
            <p:spPr bwMode="auto">
              <a:xfrm>
                <a:off x="2893618" y="2432317"/>
                <a:ext cx="494889" cy="4925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M</a:t>
                </a:r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Oval 442"/>
              <p:cNvSpPr>
                <a:spLocks noChangeArrowheads="1"/>
              </p:cNvSpPr>
              <p:nvPr/>
            </p:nvSpPr>
            <p:spPr bwMode="auto">
              <a:xfrm>
                <a:off x="2892984" y="2372928"/>
                <a:ext cx="62979" cy="59679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115" name="AutoShape 427"/>
          <p:cNvSpPr>
            <a:spLocks noChangeShapeType="1"/>
          </p:cNvSpPr>
          <p:nvPr/>
        </p:nvSpPr>
        <p:spPr bwMode="auto">
          <a:xfrm flipV="1">
            <a:off x="667544" y="1522676"/>
            <a:ext cx="2803714" cy="66286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6" name="AutoShape 426"/>
          <p:cNvSpPr>
            <a:spLocks noChangeShapeType="1"/>
          </p:cNvSpPr>
          <p:nvPr/>
        </p:nvSpPr>
        <p:spPr bwMode="auto">
          <a:xfrm>
            <a:off x="1801254" y="1522676"/>
            <a:ext cx="547138" cy="66286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7" name="Text Box 408"/>
          <p:cNvSpPr txBox="1">
            <a:spLocks noChangeArrowheads="1"/>
          </p:cNvSpPr>
          <p:nvPr/>
        </p:nvSpPr>
        <p:spPr bwMode="auto">
          <a:xfrm>
            <a:off x="2486409" y="1117529"/>
            <a:ext cx="493903" cy="49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Oval 442"/>
          <p:cNvSpPr>
            <a:spLocks noChangeArrowheads="1"/>
          </p:cNvSpPr>
          <p:nvPr/>
        </p:nvSpPr>
        <p:spPr bwMode="auto">
          <a:xfrm>
            <a:off x="2655043" y="1492836"/>
            <a:ext cx="62979" cy="59679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9" name="Oval 442"/>
          <p:cNvSpPr>
            <a:spLocks noChangeArrowheads="1"/>
          </p:cNvSpPr>
          <p:nvPr/>
        </p:nvSpPr>
        <p:spPr bwMode="auto">
          <a:xfrm>
            <a:off x="2777957" y="1655287"/>
            <a:ext cx="62979" cy="59679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0" name="Text Box 401"/>
          <p:cNvSpPr txBox="1">
            <a:spLocks noChangeArrowheads="1"/>
          </p:cNvSpPr>
          <p:nvPr/>
        </p:nvSpPr>
        <p:spPr bwMode="auto">
          <a:xfrm>
            <a:off x="2909377" y="1375943"/>
            <a:ext cx="427847" cy="346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AutoShape 413"/>
          <p:cNvSpPr>
            <a:spLocks noChangeShapeType="1"/>
          </p:cNvSpPr>
          <p:nvPr/>
        </p:nvSpPr>
        <p:spPr bwMode="auto">
          <a:xfrm flipH="1">
            <a:off x="755576" y="1698118"/>
            <a:ext cx="2053870" cy="252981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" name="AutoShape 422"/>
          <p:cNvSpPr>
            <a:spLocks noChangeShapeType="1"/>
          </p:cNvSpPr>
          <p:nvPr/>
        </p:nvSpPr>
        <p:spPr bwMode="auto">
          <a:xfrm flipV="1">
            <a:off x="667544" y="3452312"/>
            <a:ext cx="2803714" cy="639936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" name="Oval 442"/>
          <p:cNvSpPr>
            <a:spLocks noChangeArrowheads="1"/>
          </p:cNvSpPr>
          <p:nvPr/>
        </p:nvSpPr>
        <p:spPr bwMode="auto">
          <a:xfrm>
            <a:off x="879182" y="4002708"/>
            <a:ext cx="62979" cy="59679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4" name="Text Box 403"/>
          <p:cNvSpPr txBox="1">
            <a:spLocks noChangeArrowheads="1"/>
          </p:cNvSpPr>
          <p:nvPr/>
        </p:nvSpPr>
        <p:spPr bwMode="auto">
          <a:xfrm>
            <a:off x="683568" y="4011910"/>
            <a:ext cx="397291" cy="37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Text Box 404"/>
          <p:cNvSpPr txBox="1">
            <a:spLocks noChangeArrowheads="1"/>
          </p:cNvSpPr>
          <p:nvPr/>
        </p:nvSpPr>
        <p:spPr bwMode="auto">
          <a:xfrm>
            <a:off x="971600" y="4011910"/>
            <a:ext cx="496861" cy="49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Text Box 402"/>
          <p:cNvSpPr txBox="1">
            <a:spLocks noChangeArrowheads="1"/>
          </p:cNvSpPr>
          <p:nvPr/>
        </p:nvSpPr>
        <p:spPr bwMode="auto">
          <a:xfrm>
            <a:off x="657872" y="3646677"/>
            <a:ext cx="337329" cy="36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AutoShape 416"/>
          <p:cNvSpPr>
            <a:spLocks noChangeShapeType="1"/>
          </p:cNvSpPr>
          <p:nvPr/>
        </p:nvSpPr>
        <p:spPr bwMode="auto">
          <a:xfrm flipH="1">
            <a:off x="1251158" y="4092248"/>
            <a:ext cx="1097234" cy="6148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9" name="AutoShape 417"/>
          <p:cNvSpPr>
            <a:spLocks noChangeShapeType="1"/>
          </p:cNvSpPr>
          <p:nvPr/>
        </p:nvSpPr>
        <p:spPr bwMode="auto">
          <a:xfrm>
            <a:off x="1043608" y="4227934"/>
            <a:ext cx="660509" cy="80374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" name="Oval 442"/>
          <p:cNvSpPr>
            <a:spLocks noChangeArrowheads="1"/>
          </p:cNvSpPr>
          <p:nvPr/>
        </p:nvSpPr>
        <p:spPr bwMode="auto">
          <a:xfrm>
            <a:off x="1357929" y="4587974"/>
            <a:ext cx="45719" cy="72008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1" name="Text Box 436"/>
          <p:cNvSpPr txBox="1">
            <a:spLocks noChangeArrowheads="1"/>
          </p:cNvSpPr>
          <p:nvPr/>
        </p:nvSpPr>
        <p:spPr bwMode="auto">
          <a:xfrm>
            <a:off x="1211225" y="4650447"/>
            <a:ext cx="511091" cy="49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AutoShape 406"/>
          <p:cNvSpPr>
            <a:spLocks noChangeShapeType="1"/>
          </p:cNvSpPr>
          <p:nvPr/>
        </p:nvSpPr>
        <p:spPr bwMode="auto">
          <a:xfrm flipV="1">
            <a:off x="1234358" y="1853563"/>
            <a:ext cx="1714408" cy="304340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" name="Oval 442"/>
          <p:cNvSpPr>
            <a:spLocks noChangeArrowheads="1"/>
          </p:cNvSpPr>
          <p:nvPr/>
        </p:nvSpPr>
        <p:spPr bwMode="auto">
          <a:xfrm>
            <a:off x="2310347" y="2917725"/>
            <a:ext cx="62979" cy="59679"/>
          </a:xfrm>
          <a:prstGeom prst="ellipse">
            <a:avLst/>
          </a:prstGeom>
          <a:solidFill>
            <a:srgbClr val="000000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4" name="Text Box 405"/>
          <p:cNvSpPr txBox="1">
            <a:spLocks noChangeArrowheads="1"/>
          </p:cNvSpPr>
          <p:nvPr/>
        </p:nvSpPr>
        <p:spPr bwMode="auto">
          <a:xfrm>
            <a:off x="2411760" y="2787774"/>
            <a:ext cx="213939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AutoShape 424"/>
          <p:cNvSpPr>
            <a:spLocks noChangeShapeType="1"/>
          </p:cNvSpPr>
          <p:nvPr/>
        </p:nvSpPr>
        <p:spPr bwMode="auto">
          <a:xfrm flipH="1">
            <a:off x="667544" y="3451220"/>
            <a:ext cx="1080475" cy="1092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6" name="AutoShape 423"/>
          <p:cNvSpPr>
            <a:spLocks noChangeShapeType="1"/>
          </p:cNvSpPr>
          <p:nvPr/>
        </p:nvSpPr>
        <p:spPr bwMode="auto">
          <a:xfrm flipH="1" flipV="1">
            <a:off x="345194" y="3452587"/>
            <a:ext cx="315467" cy="109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7" name="AutoShape 411"/>
          <p:cNvSpPr>
            <a:spLocks noChangeShapeType="1"/>
          </p:cNvSpPr>
          <p:nvPr/>
        </p:nvSpPr>
        <p:spPr bwMode="auto">
          <a:xfrm flipH="1" flipV="1">
            <a:off x="251520" y="3282295"/>
            <a:ext cx="410109" cy="49107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8" name="AutoShape 412"/>
          <p:cNvSpPr>
            <a:spLocks noChangeShapeType="1"/>
          </p:cNvSpPr>
          <p:nvPr/>
        </p:nvSpPr>
        <p:spPr bwMode="auto">
          <a:xfrm flipH="1" flipV="1">
            <a:off x="661628" y="3773371"/>
            <a:ext cx="381979" cy="454562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9" name="AutoShape 410"/>
          <p:cNvSpPr>
            <a:spLocks noChangeShapeType="1"/>
          </p:cNvSpPr>
          <p:nvPr/>
        </p:nvSpPr>
        <p:spPr bwMode="auto">
          <a:xfrm flipV="1">
            <a:off x="657872" y="1534685"/>
            <a:ext cx="2020776" cy="1675601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0" name="AutoShape 409"/>
          <p:cNvSpPr>
            <a:spLocks noChangeShapeType="1"/>
          </p:cNvSpPr>
          <p:nvPr/>
        </p:nvSpPr>
        <p:spPr bwMode="auto">
          <a:xfrm flipH="1">
            <a:off x="251520" y="3216431"/>
            <a:ext cx="406352" cy="31140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1" name="Oval 442"/>
          <p:cNvSpPr>
            <a:spLocks noChangeArrowheads="1"/>
          </p:cNvSpPr>
          <p:nvPr/>
        </p:nvSpPr>
        <p:spPr bwMode="auto">
          <a:xfrm>
            <a:off x="1768285" y="2223368"/>
            <a:ext cx="62979" cy="59679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2" name="Text Box 400"/>
          <p:cNvSpPr txBox="1">
            <a:spLocks noChangeArrowheads="1"/>
          </p:cNvSpPr>
          <p:nvPr/>
        </p:nvSpPr>
        <p:spPr bwMode="auto">
          <a:xfrm>
            <a:off x="1462154" y="1875750"/>
            <a:ext cx="369110" cy="40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AutoShape 399"/>
          <p:cNvSpPr>
            <a:spLocks noChangeShapeType="1"/>
          </p:cNvSpPr>
          <p:nvPr/>
        </p:nvSpPr>
        <p:spPr bwMode="auto">
          <a:xfrm flipH="1">
            <a:off x="826263" y="2284920"/>
            <a:ext cx="974991" cy="165881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4" name="AutoShape 407"/>
          <p:cNvSpPr>
            <a:spLocks noChangeShapeType="1"/>
          </p:cNvSpPr>
          <p:nvPr/>
        </p:nvSpPr>
        <p:spPr bwMode="auto">
          <a:xfrm flipV="1">
            <a:off x="941606" y="2922672"/>
            <a:ext cx="1406786" cy="11695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3" name="TextBox 79"/>
          <p:cNvSpPr txBox="1">
            <a:spLocks noChangeArrowheads="1"/>
          </p:cNvSpPr>
          <p:nvPr/>
        </p:nvSpPr>
        <p:spPr bwMode="auto">
          <a:xfrm>
            <a:off x="1475656" y="4515966"/>
            <a:ext cx="2880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251520" y="3075806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147" name="TextBox 146"/>
          <p:cNvSpPr txBox="1"/>
          <p:nvPr/>
        </p:nvSpPr>
        <p:spPr>
          <a:xfrm>
            <a:off x="5148064" y="1347614"/>
            <a:ext cx="303506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4070"/>
                </a:solidFill>
              </a:rPr>
              <a:t>1) </a:t>
            </a:r>
            <a:r>
              <a:rPr lang="en-US" sz="1600" b="1" dirty="0" smtClean="0">
                <a:solidFill>
                  <a:srgbClr val="004070"/>
                </a:solidFill>
              </a:rPr>
              <a:t>B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D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ru-RU" sz="1600" b="1" dirty="0" smtClean="0">
                <a:solidFill>
                  <a:srgbClr val="004070"/>
                </a:solidFill>
              </a:rPr>
              <a:t>, </a:t>
            </a:r>
            <a:r>
              <a:rPr lang="en-US" sz="1600" b="1" dirty="0" smtClean="0">
                <a:solidFill>
                  <a:srgbClr val="004070"/>
                </a:solidFill>
              </a:rPr>
              <a:t>A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C</a:t>
            </a:r>
            <a:r>
              <a:rPr lang="ru-RU" sz="1600" b="1" baseline="-25000" dirty="0" smtClean="0">
                <a:solidFill>
                  <a:srgbClr val="004070"/>
                </a:solidFill>
              </a:rPr>
              <a:t>1</a:t>
            </a:r>
            <a:r>
              <a:rPr lang="ru-RU" sz="1600" b="1" dirty="0" smtClean="0">
                <a:solidFill>
                  <a:srgbClr val="004070"/>
                </a:solidFill>
              </a:rPr>
              <a:t>;</a:t>
            </a:r>
            <a:endParaRPr lang="ru-RU" sz="1600" dirty="0" smtClean="0">
              <a:solidFill>
                <a:srgbClr val="004070"/>
              </a:solidFill>
            </a:endParaRPr>
          </a:p>
          <a:p>
            <a:r>
              <a:rPr lang="ru-RU" sz="1600" b="1" dirty="0" smtClean="0">
                <a:solidFill>
                  <a:srgbClr val="004070"/>
                </a:solidFill>
              </a:rPr>
              <a:t>2) </a:t>
            </a:r>
            <a:r>
              <a:rPr lang="en-US" sz="1600" b="1" dirty="0" smtClean="0">
                <a:solidFill>
                  <a:srgbClr val="004070"/>
                </a:solidFill>
              </a:rPr>
              <a:t>ME </a:t>
            </a:r>
            <a:r>
              <a:rPr lang="ru-RU" sz="1600" b="1" dirty="0" smtClean="0">
                <a:solidFill>
                  <a:srgbClr val="004070"/>
                </a:solidFill>
              </a:rPr>
              <a:t>‖</a:t>
            </a:r>
            <a:r>
              <a:rPr lang="en-US" sz="1600" b="1" dirty="0" smtClean="0">
                <a:solidFill>
                  <a:srgbClr val="004070"/>
                </a:solidFill>
              </a:rPr>
              <a:t> A</a:t>
            </a:r>
            <a:r>
              <a:rPr lang="en-US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C</a:t>
            </a:r>
            <a:r>
              <a:rPr lang="en-US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, E = ME </a:t>
            </a:r>
            <a:r>
              <a:rPr lang="ru-RU" sz="1600" b="1" dirty="0" smtClean="0">
                <a:solidFill>
                  <a:srgbClr val="004070"/>
                </a:solidFill>
              </a:rPr>
              <a:t>∩</a:t>
            </a:r>
            <a:r>
              <a:rPr lang="en-US" sz="1600" b="1" dirty="0" smtClean="0">
                <a:solidFill>
                  <a:srgbClr val="004070"/>
                </a:solidFill>
              </a:rPr>
              <a:t> A</a:t>
            </a:r>
            <a:r>
              <a:rPr lang="en-US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B</a:t>
            </a:r>
            <a:r>
              <a:rPr lang="en-US" sz="1600" b="1" baseline="-25000" dirty="0" smtClean="0">
                <a:solidFill>
                  <a:srgbClr val="004070"/>
                </a:solidFill>
              </a:rPr>
              <a:t>1</a:t>
            </a:r>
            <a:r>
              <a:rPr lang="ru-RU" sz="1600" b="1" dirty="0" smtClean="0">
                <a:solidFill>
                  <a:srgbClr val="004070"/>
                </a:solidFill>
              </a:rPr>
              <a:t>;</a:t>
            </a:r>
            <a:endParaRPr lang="ru-RU" sz="1600" dirty="0" smtClean="0">
              <a:solidFill>
                <a:srgbClr val="004070"/>
              </a:solidFill>
            </a:endParaRPr>
          </a:p>
          <a:p>
            <a:r>
              <a:rPr lang="en-US" sz="1600" b="1" dirty="0" smtClean="0">
                <a:solidFill>
                  <a:srgbClr val="004070"/>
                </a:solidFill>
              </a:rPr>
              <a:t>3) T = ME </a:t>
            </a:r>
            <a:r>
              <a:rPr lang="ru-RU" sz="1600" b="1" dirty="0" smtClean="0">
                <a:solidFill>
                  <a:srgbClr val="004070"/>
                </a:solidFill>
              </a:rPr>
              <a:t>∩</a:t>
            </a:r>
            <a:r>
              <a:rPr lang="en-US" sz="1600" b="1" dirty="0" smtClean="0">
                <a:solidFill>
                  <a:srgbClr val="004070"/>
                </a:solidFill>
              </a:rPr>
              <a:t> B</a:t>
            </a:r>
            <a:r>
              <a:rPr lang="en-US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D</a:t>
            </a:r>
            <a:r>
              <a:rPr lang="en-US" sz="1600" b="1" baseline="-25000" dirty="0" smtClean="0">
                <a:solidFill>
                  <a:srgbClr val="004070"/>
                </a:solidFill>
              </a:rPr>
              <a:t>1</a:t>
            </a:r>
            <a:r>
              <a:rPr lang="ru-RU" sz="1600" b="1" dirty="0" smtClean="0">
                <a:solidFill>
                  <a:srgbClr val="004070"/>
                </a:solidFill>
              </a:rPr>
              <a:t>;</a:t>
            </a:r>
            <a:endParaRPr lang="ru-RU" sz="1600" dirty="0" smtClean="0">
              <a:solidFill>
                <a:srgbClr val="004070"/>
              </a:solidFill>
            </a:endParaRPr>
          </a:p>
          <a:p>
            <a:r>
              <a:rPr lang="ru-RU" sz="1600" b="1" dirty="0" smtClean="0">
                <a:solidFill>
                  <a:srgbClr val="004070"/>
                </a:solidFill>
              </a:rPr>
              <a:t>4) </a:t>
            </a:r>
            <a:r>
              <a:rPr lang="en-US" sz="1600" b="1" dirty="0" smtClean="0">
                <a:solidFill>
                  <a:srgbClr val="004070"/>
                </a:solidFill>
              </a:rPr>
              <a:t>BD</a:t>
            </a:r>
            <a:r>
              <a:rPr lang="ru-RU" sz="1600" b="1" dirty="0" smtClean="0">
                <a:solidFill>
                  <a:srgbClr val="004070"/>
                </a:solidFill>
              </a:rPr>
              <a:t>;</a:t>
            </a:r>
            <a:endParaRPr lang="ru-RU" sz="1600" dirty="0" smtClean="0">
              <a:solidFill>
                <a:srgbClr val="004070"/>
              </a:solidFill>
            </a:endParaRPr>
          </a:p>
          <a:p>
            <a:r>
              <a:rPr lang="en-US" sz="1600" b="1" dirty="0" smtClean="0">
                <a:solidFill>
                  <a:srgbClr val="004070"/>
                </a:solidFill>
              </a:rPr>
              <a:t>5) O = TN ∩ BD;</a:t>
            </a:r>
            <a:endParaRPr lang="ru-RU" sz="1600" dirty="0" smtClean="0">
              <a:solidFill>
                <a:srgbClr val="004070"/>
              </a:solidFill>
            </a:endParaRPr>
          </a:p>
          <a:p>
            <a:r>
              <a:rPr lang="en-US" sz="1600" b="1" dirty="0" smtClean="0">
                <a:solidFill>
                  <a:srgbClr val="004070"/>
                </a:solidFill>
              </a:rPr>
              <a:t>6) a ‖ A</a:t>
            </a:r>
            <a:r>
              <a:rPr lang="en-US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C</a:t>
            </a:r>
            <a:r>
              <a:rPr lang="en-US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, O ∈ a</a:t>
            </a:r>
            <a:r>
              <a:rPr lang="ru-RU" sz="1600" b="1" dirty="0" smtClean="0">
                <a:solidFill>
                  <a:srgbClr val="004070"/>
                </a:solidFill>
              </a:rPr>
              <a:t>;</a:t>
            </a:r>
            <a:endParaRPr lang="ru-RU" sz="1600" dirty="0" smtClean="0">
              <a:solidFill>
                <a:srgbClr val="004070"/>
              </a:solidFill>
            </a:endParaRPr>
          </a:p>
          <a:p>
            <a:r>
              <a:rPr lang="en-US" sz="1600" b="1" dirty="0" smtClean="0">
                <a:solidFill>
                  <a:srgbClr val="004070"/>
                </a:solidFill>
              </a:rPr>
              <a:t>7) F = a ∩ AD, G = a ∩ DC;</a:t>
            </a:r>
            <a:endParaRPr lang="ru-RU" sz="1600" dirty="0" smtClean="0">
              <a:solidFill>
                <a:srgbClr val="004070"/>
              </a:solidFill>
            </a:endParaRPr>
          </a:p>
          <a:p>
            <a:r>
              <a:rPr lang="en-US" sz="1600" b="1" dirty="0" smtClean="0">
                <a:solidFill>
                  <a:srgbClr val="004070"/>
                </a:solidFill>
              </a:rPr>
              <a:t>8) BC ∩ a = L</a:t>
            </a:r>
            <a:r>
              <a:rPr lang="ru-RU" sz="1600" b="1" dirty="0" smtClean="0">
                <a:solidFill>
                  <a:srgbClr val="004070"/>
                </a:solidFill>
              </a:rPr>
              <a:t>;</a:t>
            </a:r>
            <a:endParaRPr lang="ru-RU" sz="1600" dirty="0" smtClean="0">
              <a:solidFill>
                <a:srgbClr val="004070"/>
              </a:solidFill>
            </a:endParaRPr>
          </a:p>
          <a:p>
            <a:r>
              <a:rPr lang="en-US" sz="1600" b="1" dirty="0" smtClean="0">
                <a:solidFill>
                  <a:srgbClr val="004070"/>
                </a:solidFill>
              </a:rPr>
              <a:t>9) ML ∩ CC</a:t>
            </a:r>
            <a:r>
              <a:rPr lang="en-US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 = K</a:t>
            </a:r>
            <a:r>
              <a:rPr lang="ru-RU" sz="1600" b="1" dirty="0" smtClean="0">
                <a:solidFill>
                  <a:srgbClr val="004070"/>
                </a:solidFill>
              </a:rPr>
              <a:t>;</a:t>
            </a:r>
            <a:endParaRPr lang="ru-RU" sz="1600" dirty="0" smtClean="0">
              <a:solidFill>
                <a:srgbClr val="004070"/>
              </a:solidFill>
            </a:endParaRPr>
          </a:p>
          <a:p>
            <a:r>
              <a:rPr lang="en-US" sz="1600" b="1" dirty="0" smtClean="0">
                <a:solidFill>
                  <a:srgbClr val="004070"/>
                </a:solidFill>
              </a:rPr>
              <a:t>10) AB ∩ a = S</a:t>
            </a:r>
            <a:r>
              <a:rPr lang="ru-RU" sz="1600" b="1" dirty="0" smtClean="0">
                <a:solidFill>
                  <a:srgbClr val="004070"/>
                </a:solidFill>
              </a:rPr>
              <a:t>;</a:t>
            </a:r>
            <a:endParaRPr lang="ru-RU" sz="1600" dirty="0" smtClean="0">
              <a:solidFill>
                <a:srgbClr val="004070"/>
              </a:solidFill>
            </a:endParaRPr>
          </a:p>
          <a:p>
            <a:r>
              <a:rPr lang="en-US" sz="1600" b="1" dirty="0" smtClean="0">
                <a:solidFill>
                  <a:srgbClr val="004070"/>
                </a:solidFill>
              </a:rPr>
              <a:t>11) ES ∩ AA</a:t>
            </a:r>
            <a:r>
              <a:rPr lang="en-US" sz="1600" b="1" baseline="-25000" dirty="0" smtClean="0">
                <a:solidFill>
                  <a:srgbClr val="004070"/>
                </a:solidFill>
              </a:rPr>
              <a:t>1</a:t>
            </a:r>
            <a:r>
              <a:rPr lang="en-US" sz="1600" b="1" dirty="0" smtClean="0">
                <a:solidFill>
                  <a:srgbClr val="004070"/>
                </a:solidFill>
              </a:rPr>
              <a:t> = H</a:t>
            </a:r>
            <a:r>
              <a:rPr lang="ru-RU" sz="1600" b="1" dirty="0" smtClean="0">
                <a:solidFill>
                  <a:srgbClr val="004070"/>
                </a:solidFill>
              </a:rPr>
              <a:t>;</a:t>
            </a:r>
            <a:endParaRPr lang="ru-RU" sz="1600" dirty="0" smtClean="0">
              <a:solidFill>
                <a:srgbClr val="004070"/>
              </a:solidFill>
            </a:endParaRPr>
          </a:p>
          <a:p>
            <a:r>
              <a:rPr lang="ru-RU" sz="1600" b="1" dirty="0" smtClean="0">
                <a:solidFill>
                  <a:srgbClr val="004070"/>
                </a:solidFill>
              </a:rPr>
              <a:t>12) </a:t>
            </a:r>
            <a:r>
              <a:rPr lang="en-US" sz="1600" b="1" dirty="0" smtClean="0">
                <a:solidFill>
                  <a:srgbClr val="004070"/>
                </a:solidFill>
              </a:rPr>
              <a:t>FH, OK</a:t>
            </a:r>
            <a:r>
              <a:rPr lang="ru-RU" sz="1600" b="1" dirty="0" smtClean="0">
                <a:solidFill>
                  <a:srgbClr val="004070"/>
                </a:solidFill>
              </a:rPr>
              <a:t>;</a:t>
            </a:r>
            <a:endParaRPr lang="ru-RU" sz="1600" dirty="0" smtClean="0">
              <a:solidFill>
                <a:srgbClr val="004070"/>
              </a:solidFill>
            </a:endParaRPr>
          </a:p>
          <a:p>
            <a:r>
              <a:rPr lang="en-US" sz="1600" b="1" dirty="0" smtClean="0">
                <a:solidFill>
                  <a:srgbClr val="004070"/>
                </a:solidFill>
              </a:rPr>
              <a:t>13) FHEMKO </a:t>
            </a:r>
            <a:r>
              <a:rPr lang="ru-RU" sz="1600" b="1" dirty="0" smtClean="0">
                <a:solidFill>
                  <a:srgbClr val="004070"/>
                </a:solidFill>
              </a:rPr>
              <a:t>– искомое сечение.</a:t>
            </a:r>
            <a:endParaRPr lang="ru-RU" sz="1600" dirty="0" smtClean="0">
              <a:solidFill>
                <a:srgbClr val="004070"/>
              </a:solidFill>
            </a:endParaRPr>
          </a:p>
          <a:p>
            <a:endParaRPr lang="ru-RU" sz="1600" dirty="0">
              <a:solidFill>
                <a:srgbClr val="004070"/>
              </a:solidFill>
            </a:endParaRPr>
          </a:p>
        </p:txBody>
      </p:sp>
      <p:cxnSp>
        <p:nvCxnSpPr>
          <p:cNvPr id="149" name="Прямая соединительная линия 148"/>
          <p:cNvCxnSpPr>
            <a:stCxn id="118" idx="0"/>
          </p:cNvCxnSpPr>
          <p:nvPr/>
        </p:nvCxnSpPr>
        <p:spPr>
          <a:xfrm>
            <a:off x="2686533" y="1492836"/>
            <a:ext cx="13259" cy="194301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 Box 408"/>
          <p:cNvSpPr txBox="1">
            <a:spLocks noChangeArrowheads="1"/>
          </p:cNvSpPr>
          <p:nvPr/>
        </p:nvSpPr>
        <p:spPr bwMode="auto">
          <a:xfrm>
            <a:off x="2627784" y="3075806"/>
            <a:ext cx="504055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2" name="Прямая соединительная линия 151"/>
          <p:cNvCxnSpPr>
            <a:stCxn id="94" idx="5"/>
          </p:cNvCxnSpPr>
          <p:nvPr/>
        </p:nvCxnSpPr>
        <p:spPr>
          <a:xfrm>
            <a:off x="2970341" y="1845114"/>
            <a:ext cx="17483" cy="187876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 Box 408"/>
          <p:cNvSpPr txBox="1">
            <a:spLocks noChangeArrowheads="1"/>
          </p:cNvSpPr>
          <p:nvPr/>
        </p:nvSpPr>
        <p:spPr bwMode="auto">
          <a:xfrm>
            <a:off x="2987824" y="3723878"/>
            <a:ext cx="504055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5" name="Прямая соединительная линия 154"/>
          <p:cNvCxnSpPr/>
          <p:nvPr/>
        </p:nvCxnSpPr>
        <p:spPr>
          <a:xfrm>
            <a:off x="2699792" y="3435846"/>
            <a:ext cx="288032" cy="28803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115" grpId="0" animBg="1"/>
      <p:bldP spid="116" grpId="0" animBg="1"/>
      <p:bldP spid="117" grpId="0"/>
      <p:bldP spid="118" grpId="0" animBg="1"/>
      <p:bldP spid="119" grpId="0" animBg="1"/>
      <p:bldP spid="120" grpId="0"/>
      <p:bldP spid="121" grpId="0" animBg="1"/>
      <p:bldP spid="122" grpId="0" animBg="1"/>
      <p:bldP spid="123" grpId="0" animBg="1"/>
      <p:bldP spid="124" grpId="0"/>
      <p:bldP spid="126" grpId="0"/>
      <p:bldP spid="127" grpId="0"/>
      <p:bldP spid="128" grpId="0" animBg="1"/>
      <p:bldP spid="129" grpId="0" animBg="1"/>
      <p:bldP spid="130" grpId="0" animBg="1"/>
      <p:bldP spid="131" grpId="0"/>
      <p:bldP spid="132" grpId="0" animBg="1"/>
      <p:bldP spid="133" grpId="0" animBg="1"/>
      <p:bldP spid="134" grpId="0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/>
      <p:bldP spid="143" grpId="0" animBg="1"/>
      <p:bldP spid="144" grpId="0" animBg="1"/>
      <p:bldP spid="73" grpId="0"/>
      <p:bldP spid="145" grpId="0"/>
      <p:bldP spid="150" grpId="0"/>
      <p:bldP spid="15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c3d3574c1859d842d133b75594c728c79807b2"/>
</p:tagLst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1248</TotalTime>
  <Words>853</Words>
  <Application>Microsoft Office PowerPoint</Application>
  <PresentationFormat>Экран (16:9)</PresentationFormat>
  <Paragraphs>127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Решение задач ЕГЭ на нахождение геометрических величин сечений многогранников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http://presentation-creation.ru/powerpoint-templates.html</Company>
  <LinksUpToDate>false</LinksUpToDate>
  <SharedDoc>false</SharedDoc>
  <HyperlinkBase>http://presentation-creation.ru/powerpoint-templates.html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Синяя мозаика - шаблон презентации с сайта http://presentation-creation.ru</dc:title>
  <dc:creator>obstinate</dc:creator>
  <dc:description>Шаблон презентации с сайта http://presentation-creation.ru/</dc:description>
  <cp:lastModifiedBy>Кирил Евгеньевич Поползин</cp:lastModifiedBy>
  <cp:revision>153</cp:revision>
  <dcterms:created xsi:type="dcterms:W3CDTF">2017-06-26T17:55:09Z</dcterms:created>
  <dcterms:modified xsi:type="dcterms:W3CDTF">2025-03-27T01:52:14Z</dcterms:modified>
</cp:coreProperties>
</file>