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9" r:id="rId2"/>
    <p:sldId id="270" r:id="rId3"/>
    <p:sldId id="265" r:id="rId4"/>
    <p:sldId id="268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71" r:id="rId17"/>
    <p:sldId id="283" r:id="rId18"/>
    <p:sldId id="284" r:id="rId19"/>
    <p:sldId id="288" r:id="rId20"/>
    <p:sldId id="286" r:id="rId21"/>
  </p:sldIdLst>
  <p:sldSz cx="9144000" cy="5143500" type="screen16x9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70"/>
    <a:srgbClr val="005696"/>
    <a:srgbClr val="005DA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660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21E27-F145-493C-A201-7F08BA9DC4F5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380EE-BC83-4E1E-900A-B9E0C2884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9006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806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379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0224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1171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478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0649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896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411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3343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4575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7D9F-87EE-42CF-A66B-146662F6D3FD}" type="datetimeFigureOut">
              <a:rPr lang="ru-RU" smtClean="0"/>
              <a:pPr/>
              <a:t>22.10.2024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176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71552"/>
            <a:ext cx="7772400" cy="180019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Элементы </a:t>
            </a:r>
            <a:br>
              <a:rPr lang="ru-RU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математической логики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57818" y="3143254"/>
            <a:ext cx="3096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err="1" smtClean="0">
                <a:solidFill>
                  <a:srgbClr val="004070"/>
                </a:solidFill>
              </a:rPr>
              <a:t>Поползин</a:t>
            </a:r>
            <a:r>
              <a:rPr lang="ru-RU" sz="1600" b="1" i="1" dirty="0" smtClean="0">
                <a:solidFill>
                  <a:srgbClr val="004070"/>
                </a:solidFill>
              </a:rPr>
              <a:t> Кирилл Евгеньевич, учитель математики </a:t>
            </a:r>
          </a:p>
          <a:p>
            <a:r>
              <a:rPr lang="ru-RU" sz="1600" b="1" i="1" dirty="0" smtClean="0">
                <a:solidFill>
                  <a:srgbClr val="004070"/>
                </a:solidFill>
              </a:rPr>
              <a:t>МБОУ «Гимназия №123» </a:t>
            </a:r>
            <a:endParaRPr lang="ru-RU" sz="1600" b="1" i="1" dirty="0">
              <a:solidFill>
                <a:srgbClr val="00407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338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3"/>
          <p:cNvSpPr txBox="1">
            <a:spLocks/>
          </p:cNvSpPr>
          <p:nvPr/>
        </p:nvSpPr>
        <p:spPr>
          <a:xfrm>
            <a:off x="311150" y="301625"/>
            <a:ext cx="8375650" cy="4714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Импликация («если …, то …»)</a:t>
            </a:r>
          </a:p>
        </p:txBody>
      </p:sp>
      <p:graphicFrame>
        <p:nvGraphicFramePr>
          <p:cNvPr id="3" name="Group 68"/>
          <p:cNvGraphicFramePr>
            <a:graphicFrameLocks noGrp="1"/>
          </p:cNvGraphicFramePr>
          <p:nvPr/>
        </p:nvGraphicFramePr>
        <p:xfrm>
          <a:off x="2267744" y="1347614"/>
          <a:ext cx="4332287" cy="2895600"/>
        </p:xfrm>
        <a:graphic>
          <a:graphicData uri="http://schemas.openxmlformats.org/drawingml/2006/table">
            <a:tbl>
              <a:tblPr/>
              <a:tblGrid>
                <a:gridCol w="1138237"/>
                <a:gridCol w="1174750"/>
                <a:gridCol w="2019300"/>
              </a:tblGrid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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5290344" y="3655839"/>
            <a:ext cx="563562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" name="Rectangle 65"/>
          <p:cNvSpPr>
            <a:spLocks noChangeArrowheads="1"/>
          </p:cNvSpPr>
          <p:nvPr/>
        </p:nvSpPr>
        <p:spPr bwMode="auto">
          <a:xfrm>
            <a:off x="5290344" y="1927051"/>
            <a:ext cx="563562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6" name="Rectangle 66"/>
          <p:cNvSpPr>
            <a:spLocks noChangeArrowheads="1"/>
          </p:cNvSpPr>
          <p:nvPr/>
        </p:nvSpPr>
        <p:spPr bwMode="auto">
          <a:xfrm>
            <a:off x="5288756" y="2522364"/>
            <a:ext cx="5635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400">
                <a:solidFill>
                  <a:srgbClr val="FF0000"/>
                </a:solidFill>
              </a:rPr>
              <a:t>1</a:t>
            </a:r>
            <a:endParaRPr lang="ru-RU" sz="3400">
              <a:solidFill>
                <a:srgbClr val="FF0000"/>
              </a:solidFill>
            </a:endParaRPr>
          </a:p>
        </p:txBody>
      </p: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5288756" y="3087514"/>
            <a:ext cx="5635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>
                <a:solidFill>
                  <a:srgbClr val="FF0000"/>
                </a:solidFill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6" grpId="0" autoUpdateAnimBg="0"/>
      <p:bldP spid="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6"/>
          <p:cNvSpPr txBox="1">
            <a:spLocks/>
          </p:cNvSpPr>
          <p:nvPr/>
        </p:nvSpPr>
        <p:spPr>
          <a:xfrm>
            <a:off x="311150" y="301624"/>
            <a:ext cx="8375650" cy="685949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3600" b="1" dirty="0" smtClean="0">
                <a:solidFill>
                  <a:srgbClr val="004070"/>
                </a:solidFill>
                <a:latin typeface="+mj-lt"/>
                <a:ea typeface="+mj-ea"/>
                <a:cs typeface="+mj-cs"/>
              </a:rPr>
              <a:t>Метод рассуждений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40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1059582"/>
            <a:ext cx="8229600" cy="3384376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lvl="0" indent="450850" algn="just">
              <a:spcBef>
                <a:spcPct val="0"/>
              </a:spcBef>
            </a:pPr>
            <a:r>
              <a:rPr lang="ru-RU" sz="96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Задача 1.</a:t>
            </a: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96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Министры иностранных дел России, США и Китая обсудили за закрытыми дверями проекты договора, представленные каждой из стран. Отвечая затем на вопрос журналистов: «Чей именно проект был принят?», министры дали такие ответы: </a:t>
            </a:r>
          </a:p>
          <a:p>
            <a:pPr lvl="0" indent="450850" algn="just">
              <a:spcBef>
                <a:spcPct val="0"/>
              </a:spcBef>
            </a:pP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Россия 	— «Проект не наш (1), и не США (2)»;</a:t>
            </a:r>
          </a:p>
          <a:p>
            <a:pPr lvl="0" indent="450850" algn="just">
              <a:spcBef>
                <a:spcPct val="0"/>
              </a:spcBef>
            </a:pP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США 	— «Проект не России (1), проект Китая (2)»;</a:t>
            </a:r>
          </a:p>
          <a:p>
            <a:pPr lvl="0" indent="450850" algn="just">
              <a:spcBef>
                <a:spcPct val="0"/>
              </a:spcBef>
            </a:pP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Китай 	— «Проект не наш (1), проект России (2)». </a:t>
            </a:r>
          </a:p>
          <a:p>
            <a:pPr lvl="0" indent="450850" algn="just">
              <a:spcBef>
                <a:spcPct val="0"/>
              </a:spcBef>
            </a:pPr>
            <a:r>
              <a:rPr lang="ru-RU" sz="96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Один из них оба раза говорил правду; второй –  оба раза говорил неправду, третий один раз сказал правду, а другой раз — неправду. Кто что сказал?</a:t>
            </a:r>
          </a:p>
          <a:p>
            <a:pPr lvl="0" indent="450850" algn="just">
              <a:spcBef>
                <a:spcPct val="0"/>
              </a:spcBef>
            </a:pPr>
            <a:r>
              <a:rPr lang="ru-RU" sz="28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.</a:t>
            </a:r>
            <a:endParaRPr kumimoji="0" lang="ru-RU" sz="2800" b="0" i="0" strike="noStrike" kern="1200" cap="none" spc="0" normalizeH="0" baseline="0" noProof="0" dirty="0">
              <a:ln>
                <a:noFill/>
              </a:ln>
              <a:solidFill>
                <a:srgbClr val="0040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6"/>
          <p:cNvSpPr txBox="1">
            <a:spLocks/>
          </p:cNvSpPr>
          <p:nvPr/>
        </p:nvSpPr>
        <p:spPr>
          <a:xfrm>
            <a:off x="311150" y="301624"/>
            <a:ext cx="8375650" cy="685949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3600" b="1" dirty="0" smtClean="0">
                <a:solidFill>
                  <a:srgbClr val="004070"/>
                </a:solidFill>
                <a:latin typeface="+mj-lt"/>
                <a:ea typeface="+mj-ea"/>
                <a:cs typeface="+mj-cs"/>
              </a:rPr>
              <a:t>Метод рассуждений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40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4" name="Group 61"/>
          <p:cNvGraphicFramePr>
            <a:graphicFrameLocks noGrp="1"/>
          </p:cNvGraphicFramePr>
          <p:nvPr/>
        </p:nvGraphicFramePr>
        <p:xfrm>
          <a:off x="6303342" y="2097609"/>
          <a:ext cx="2214563" cy="1770380"/>
        </p:xfrm>
        <a:graphic>
          <a:graphicData uri="http://schemas.openxmlformats.org/drawingml/2006/table">
            <a:tbl>
              <a:tblPr/>
              <a:tblGrid>
                <a:gridCol w="1149350"/>
                <a:gridCol w="530225"/>
                <a:gridCol w="534988"/>
              </a:tblGrid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Россия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Китай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Rectangle 66"/>
          <p:cNvSpPr>
            <a:spLocks noChangeArrowheads="1"/>
          </p:cNvSpPr>
          <p:nvPr/>
        </p:nvSpPr>
        <p:spPr bwMode="auto">
          <a:xfrm>
            <a:off x="6204917" y="1635646"/>
            <a:ext cx="2203450" cy="3667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b="1"/>
              <a:t>проект России (</a:t>
            </a:r>
            <a:r>
              <a:rPr lang="en-US" b="1"/>
              <a:t>?)</a:t>
            </a:r>
            <a:endParaRPr lang="ru-RU" b="1"/>
          </a:p>
        </p:txBody>
      </p:sp>
      <p:sp>
        <p:nvSpPr>
          <p:cNvPr id="36" name="Rectangle 75"/>
          <p:cNvSpPr>
            <a:spLocks noChangeArrowheads="1"/>
          </p:cNvSpPr>
          <p:nvPr/>
        </p:nvSpPr>
        <p:spPr bwMode="auto">
          <a:xfrm>
            <a:off x="7552705" y="2591321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–</a:t>
            </a:r>
          </a:p>
        </p:txBody>
      </p:sp>
      <p:sp>
        <p:nvSpPr>
          <p:cNvPr id="37" name="Rectangle 76"/>
          <p:cNvSpPr>
            <a:spLocks noChangeArrowheads="1"/>
          </p:cNvSpPr>
          <p:nvPr/>
        </p:nvSpPr>
        <p:spPr bwMode="auto">
          <a:xfrm>
            <a:off x="8092455" y="2621484"/>
            <a:ext cx="33178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+</a:t>
            </a:r>
            <a:endParaRPr lang="ru-RU" sz="2000" b="1"/>
          </a:p>
        </p:txBody>
      </p:sp>
      <p:sp>
        <p:nvSpPr>
          <p:cNvPr id="38" name="Rectangle 77"/>
          <p:cNvSpPr>
            <a:spLocks noChangeArrowheads="1"/>
          </p:cNvSpPr>
          <p:nvPr/>
        </p:nvSpPr>
        <p:spPr bwMode="auto">
          <a:xfrm>
            <a:off x="7552705" y="3062809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–</a:t>
            </a:r>
          </a:p>
        </p:txBody>
      </p:sp>
      <p:sp>
        <p:nvSpPr>
          <p:cNvPr id="39" name="Rectangle 78"/>
          <p:cNvSpPr>
            <a:spLocks noChangeArrowheads="1"/>
          </p:cNvSpPr>
          <p:nvPr/>
        </p:nvSpPr>
        <p:spPr bwMode="auto">
          <a:xfrm>
            <a:off x="8092455" y="3072334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–</a:t>
            </a:r>
          </a:p>
        </p:txBody>
      </p:sp>
      <p:sp>
        <p:nvSpPr>
          <p:cNvPr id="40" name="Rectangle 79"/>
          <p:cNvSpPr>
            <a:spLocks noChangeArrowheads="1"/>
          </p:cNvSpPr>
          <p:nvPr/>
        </p:nvSpPr>
        <p:spPr bwMode="auto">
          <a:xfrm>
            <a:off x="7560642" y="3458096"/>
            <a:ext cx="33178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 dirty="0"/>
              <a:t>+</a:t>
            </a:r>
            <a:endParaRPr lang="ru-RU" sz="2000" b="1" dirty="0"/>
          </a:p>
        </p:txBody>
      </p:sp>
      <p:sp>
        <p:nvSpPr>
          <p:cNvPr id="41" name="Rectangle 80"/>
          <p:cNvSpPr>
            <a:spLocks noChangeArrowheads="1"/>
          </p:cNvSpPr>
          <p:nvPr/>
        </p:nvSpPr>
        <p:spPr bwMode="auto">
          <a:xfrm>
            <a:off x="8082930" y="3446984"/>
            <a:ext cx="33178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+</a:t>
            </a:r>
            <a:endParaRPr lang="ru-RU" sz="2000" b="1"/>
          </a:p>
        </p:txBody>
      </p:sp>
      <p:graphicFrame>
        <p:nvGraphicFramePr>
          <p:cNvPr id="42" name="Group 81"/>
          <p:cNvGraphicFramePr>
            <a:graphicFrameLocks noGrp="1"/>
          </p:cNvGraphicFramePr>
          <p:nvPr/>
        </p:nvGraphicFramePr>
        <p:xfrm>
          <a:off x="816942" y="2097609"/>
          <a:ext cx="2214563" cy="1770380"/>
        </p:xfrm>
        <a:graphic>
          <a:graphicData uri="http://schemas.openxmlformats.org/drawingml/2006/table">
            <a:tbl>
              <a:tblPr/>
              <a:tblGrid>
                <a:gridCol w="1149350"/>
                <a:gridCol w="530225"/>
                <a:gridCol w="534988"/>
              </a:tblGrid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Россия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Китай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" name="Rectangle 103"/>
          <p:cNvSpPr>
            <a:spLocks noChangeArrowheads="1"/>
          </p:cNvSpPr>
          <p:nvPr/>
        </p:nvSpPr>
        <p:spPr bwMode="auto">
          <a:xfrm>
            <a:off x="718517" y="1635646"/>
            <a:ext cx="1935163" cy="3667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b="1" dirty="0"/>
              <a:t>проект США (</a:t>
            </a:r>
            <a:r>
              <a:rPr lang="en-US" b="1" dirty="0"/>
              <a:t>?)</a:t>
            </a:r>
            <a:endParaRPr lang="ru-RU" b="1" dirty="0"/>
          </a:p>
        </p:txBody>
      </p:sp>
      <p:sp>
        <p:nvSpPr>
          <p:cNvPr id="44" name="Rectangle 105"/>
          <p:cNvSpPr>
            <a:spLocks noChangeArrowheads="1"/>
          </p:cNvSpPr>
          <p:nvPr/>
        </p:nvSpPr>
        <p:spPr bwMode="auto">
          <a:xfrm>
            <a:off x="2066305" y="2623071"/>
            <a:ext cx="33178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+</a:t>
            </a:r>
            <a:endParaRPr lang="ru-RU" sz="2000" b="1"/>
          </a:p>
        </p:txBody>
      </p:sp>
      <p:sp>
        <p:nvSpPr>
          <p:cNvPr id="45" name="Rectangle 107"/>
          <p:cNvSpPr>
            <a:spLocks noChangeArrowheads="1"/>
          </p:cNvSpPr>
          <p:nvPr/>
        </p:nvSpPr>
        <p:spPr bwMode="auto">
          <a:xfrm>
            <a:off x="2606055" y="3053284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–</a:t>
            </a:r>
          </a:p>
        </p:txBody>
      </p:sp>
      <p:graphicFrame>
        <p:nvGraphicFramePr>
          <p:cNvPr id="46" name="Group 110"/>
          <p:cNvGraphicFramePr>
            <a:graphicFrameLocks noGrp="1"/>
          </p:cNvGraphicFramePr>
          <p:nvPr/>
        </p:nvGraphicFramePr>
        <p:xfrm>
          <a:off x="3590305" y="2097609"/>
          <a:ext cx="2214562" cy="1770380"/>
        </p:xfrm>
        <a:graphic>
          <a:graphicData uri="http://schemas.openxmlformats.org/drawingml/2006/table">
            <a:tbl>
              <a:tblPr/>
              <a:tblGrid>
                <a:gridCol w="1149350"/>
                <a:gridCol w="530225"/>
                <a:gridCol w="534987"/>
              </a:tblGrid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Россия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Китай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" name="Rectangle 132"/>
          <p:cNvSpPr>
            <a:spLocks noChangeArrowheads="1"/>
          </p:cNvSpPr>
          <p:nvPr/>
        </p:nvSpPr>
        <p:spPr bwMode="auto">
          <a:xfrm>
            <a:off x="3491880" y="1635646"/>
            <a:ext cx="2028825" cy="3667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b="1"/>
              <a:t>проект Китая (</a:t>
            </a:r>
            <a:r>
              <a:rPr lang="en-US" b="1"/>
              <a:t>?)</a:t>
            </a:r>
            <a:endParaRPr lang="ru-RU" b="1"/>
          </a:p>
        </p:txBody>
      </p:sp>
      <p:sp>
        <p:nvSpPr>
          <p:cNvPr id="48" name="Rectangle 134"/>
          <p:cNvSpPr>
            <a:spLocks noChangeArrowheads="1"/>
          </p:cNvSpPr>
          <p:nvPr/>
        </p:nvSpPr>
        <p:spPr bwMode="auto">
          <a:xfrm>
            <a:off x="4838080" y="2611959"/>
            <a:ext cx="33178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+</a:t>
            </a:r>
            <a:endParaRPr lang="ru-RU" sz="2000" b="1"/>
          </a:p>
        </p:txBody>
      </p:sp>
      <p:sp>
        <p:nvSpPr>
          <p:cNvPr id="49" name="Rectangle 139"/>
          <p:cNvSpPr>
            <a:spLocks noChangeArrowheads="1"/>
          </p:cNvSpPr>
          <p:nvPr/>
        </p:nvSpPr>
        <p:spPr bwMode="auto">
          <a:xfrm>
            <a:off x="2606055" y="2600846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–</a:t>
            </a:r>
          </a:p>
        </p:txBody>
      </p:sp>
      <p:sp>
        <p:nvSpPr>
          <p:cNvPr id="50" name="Rectangle 140"/>
          <p:cNvSpPr>
            <a:spLocks noChangeArrowheads="1"/>
          </p:cNvSpPr>
          <p:nvPr/>
        </p:nvSpPr>
        <p:spPr bwMode="auto">
          <a:xfrm>
            <a:off x="2066305" y="3045346"/>
            <a:ext cx="33178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+</a:t>
            </a:r>
            <a:endParaRPr lang="ru-RU" sz="2000" b="1"/>
          </a:p>
        </p:txBody>
      </p:sp>
      <p:sp>
        <p:nvSpPr>
          <p:cNvPr id="51" name="AutoShape 142"/>
          <p:cNvSpPr>
            <a:spLocks noChangeArrowheads="1"/>
          </p:cNvSpPr>
          <p:nvPr/>
        </p:nvSpPr>
        <p:spPr bwMode="auto">
          <a:xfrm rot="2700000">
            <a:off x="2237521" y="2790501"/>
            <a:ext cx="481480" cy="481480"/>
          </a:xfrm>
          <a:prstGeom prst="plus">
            <a:avLst>
              <a:gd name="adj" fmla="val 42519"/>
            </a:avLst>
          </a:prstGeom>
          <a:solidFill>
            <a:srgbClr val="FF0000"/>
          </a:solidFill>
          <a:ln w="12700">
            <a:noFill/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" name="Rectangle 143"/>
          <p:cNvSpPr>
            <a:spLocks noChangeArrowheads="1"/>
          </p:cNvSpPr>
          <p:nvPr/>
        </p:nvSpPr>
        <p:spPr bwMode="auto">
          <a:xfrm>
            <a:off x="5358780" y="2611959"/>
            <a:ext cx="33178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+</a:t>
            </a:r>
            <a:endParaRPr lang="ru-RU" sz="2000" b="1"/>
          </a:p>
        </p:txBody>
      </p:sp>
      <p:sp>
        <p:nvSpPr>
          <p:cNvPr id="53" name="Rectangle 144"/>
          <p:cNvSpPr>
            <a:spLocks noChangeArrowheads="1"/>
          </p:cNvSpPr>
          <p:nvPr/>
        </p:nvSpPr>
        <p:spPr bwMode="auto">
          <a:xfrm>
            <a:off x="4847605" y="3073921"/>
            <a:ext cx="33178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+</a:t>
            </a:r>
            <a:endParaRPr lang="ru-RU" sz="2000" b="1"/>
          </a:p>
        </p:txBody>
      </p:sp>
      <p:sp>
        <p:nvSpPr>
          <p:cNvPr id="54" name="Rectangle 145"/>
          <p:cNvSpPr>
            <a:spLocks noChangeArrowheads="1"/>
          </p:cNvSpPr>
          <p:nvPr/>
        </p:nvSpPr>
        <p:spPr bwMode="auto">
          <a:xfrm>
            <a:off x="5368305" y="3073921"/>
            <a:ext cx="33178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+</a:t>
            </a:r>
            <a:endParaRPr lang="ru-RU" sz="2000" b="1"/>
          </a:p>
        </p:txBody>
      </p:sp>
      <p:sp>
        <p:nvSpPr>
          <p:cNvPr id="55" name="AutoShape 146"/>
          <p:cNvSpPr>
            <a:spLocks noChangeArrowheads="1"/>
          </p:cNvSpPr>
          <p:nvPr/>
        </p:nvSpPr>
        <p:spPr bwMode="auto">
          <a:xfrm rot="2700000">
            <a:off x="5002821" y="2833482"/>
            <a:ext cx="494432" cy="494432"/>
          </a:xfrm>
          <a:prstGeom prst="plus">
            <a:avLst>
              <a:gd name="adj" fmla="val 42519"/>
            </a:avLst>
          </a:prstGeom>
          <a:solidFill>
            <a:srgbClr val="FF0000"/>
          </a:solidFill>
          <a:ln w="12700">
            <a:noFill/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3" grpId="0"/>
      <p:bldP spid="44" grpId="0"/>
      <p:bldP spid="45" grpId="0"/>
      <p:bldP spid="47" grpId="0"/>
      <p:bldP spid="48" grpId="0"/>
      <p:bldP spid="49" grpId="0"/>
      <p:bldP spid="50" grpId="0"/>
      <p:bldP spid="51" grpId="0" animBg="1"/>
      <p:bldP spid="52" grpId="0"/>
      <p:bldP spid="53" grpId="0"/>
      <p:bldP spid="54" grpId="0"/>
      <p:bldP spid="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6"/>
          <p:cNvSpPr txBox="1">
            <a:spLocks/>
          </p:cNvSpPr>
          <p:nvPr/>
        </p:nvSpPr>
        <p:spPr>
          <a:xfrm>
            <a:off x="323528" y="195486"/>
            <a:ext cx="8375650" cy="685949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3600" b="1" dirty="0" smtClean="0">
                <a:solidFill>
                  <a:srgbClr val="004070"/>
                </a:solidFill>
                <a:latin typeface="+mj-lt"/>
                <a:ea typeface="+mj-ea"/>
                <a:cs typeface="+mj-cs"/>
              </a:rPr>
              <a:t>Табличный метод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40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1059582"/>
            <a:ext cx="8229600" cy="3384376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lvl="0" indent="450850" algn="just">
              <a:spcBef>
                <a:spcPct val="0"/>
              </a:spcBef>
            </a:pPr>
            <a:r>
              <a:rPr lang="ru-RU" sz="96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Задача 2.</a:t>
            </a: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 Дочерей Василия Изотова зовут Даша, Анфиса и Лариса. У них разные профессии и они живут в разных городах: одна в Ростове, вторая – в Париже и третья – в Москве. Известно, что</a:t>
            </a:r>
          </a:p>
          <a:p>
            <a:pPr lvl="0" indent="450850" algn="just">
              <a:spcBef>
                <a:spcPct val="0"/>
              </a:spcBef>
            </a:pP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•	Даша живет не в Париже, а Лариса – не в Ростове,</a:t>
            </a:r>
          </a:p>
          <a:p>
            <a:pPr lvl="0" indent="450850" algn="just">
              <a:spcBef>
                <a:spcPct val="0"/>
              </a:spcBef>
            </a:pP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•	парижанка – не актриса,</a:t>
            </a:r>
          </a:p>
          <a:p>
            <a:pPr lvl="0" indent="450850" algn="just">
              <a:spcBef>
                <a:spcPct val="0"/>
              </a:spcBef>
            </a:pP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•	в Ростове живет певица,</a:t>
            </a:r>
          </a:p>
          <a:p>
            <a:pPr lvl="0" indent="450850" algn="just">
              <a:spcBef>
                <a:spcPct val="0"/>
              </a:spcBef>
            </a:pP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•	Лариса – не балерина.</a:t>
            </a:r>
          </a:p>
          <a:p>
            <a:pPr lvl="0" indent="450850" algn="just">
              <a:spcBef>
                <a:spcPct val="0"/>
              </a:spcBef>
            </a:pP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Выяснить, кто, где живет и кем работает.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95536" y="483518"/>
            <a:ext cx="8367713" cy="22463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/>
          <a:lstStyle/>
          <a:p>
            <a:pPr marL="265113" indent="-265113">
              <a:spcAft>
                <a:spcPct val="20000"/>
              </a:spcAft>
            </a:pPr>
            <a:r>
              <a:rPr lang="ru-RU" b="1" dirty="0"/>
              <a:t>Задача 2. </a:t>
            </a:r>
            <a:r>
              <a:rPr lang="ru-RU" dirty="0"/>
              <a:t>Дочерей Василия  </a:t>
            </a:r>
            <a:r>
              <a:rPr lang="ru-RU" dirty="0" err="1" smtClean="0"/>
              <a:t>Изотва</a:t>
            </a:r>
            <a:r>
              <a:rPr lang="ru-RU" dirty="0" smtClean="0"/>
              <a:t> </a:t>
            </a:r>
            <a:r>
              <a:rPr lang="ru-RU" dirty="0"/>
              <a:t>зовут Даша, Анфиса и Лариса. У них разные профессии и они живут в разных городах: одна в Ростове, вторая – в Париже и третья – в Москве. Известно, что</a:t>
            </a:r>
          </a:p>
          <a:p>
            <a:pPr marL="628650" lvl="1" indent="-171450">
              <a:spcAft>
                <a:spcPct val="20000"/>
              </a:spcAft>
              <a:buFontTx/>
              <a:buChar char="•"/>
            </a:pPr>
            <a:r>
              <a:rPr lang="ru-RU" dirty="0"/>
              <a:t>Даша живет не в Париже, а Лариса – не в Ростове,</a:t>
            </a:r>
          </a:p>
          <a:p>
            <a:pPr marL="628650" lvl="1" indent="-171450">
              <a:spcAft>
                <a:spcPct val="20000"/>
              </a:spcAft>
              <a:buFontTx/>
              <a:buChar char="•"/>
            </a:pPr>
            <a:r>
              <a:rPr lang="ru-RU" dirty="0"/>
              <a:t>парижанка – не актриса,</a:t>
            </a:r>
          </a:p>
          <a:p>
            <a:pPr marL="628650" lvl="1" indent="-171450">
              <a:spcAft>
                <a:spcPct val="20000"/>
              </a:spcAft>
              <a:buFontTx/>
              <a:buChar char="•"/>
            </a:pPr>
            <a:r>
              <a:rPr lang="ru-RU" dirty="0"/>
              <a:t>в Ростове живет</a:t>
            </a:r>
            <a:r>
              <a:rPr lang="en-US" dirty="0"/>
              <a:t> </a:t>
            </a:r>
            <a:r>
              <a:rPr lang="ru-RU" dirty="0"/>
              <a:t>певица,</a:t>
            </a:r>
          </a:p>
          <a:p>
            <a:pPr marL="628650" lvl="1" indent="-171450">
              <a:spcAft>
                <a:spcPct val="20000"/>
              </a:spcAft>
              <a:buFontTx/>
              <a:buChar char="•"/>
            </a:pPr>
            <a:r>
              <a:rPr lang="ru-RU" dirty="0"/>
              <a:t>Лариса – не балерина.</a:t>
            </a:r>
          </a:p>
        </p:txBody>
      </p:sp>
      <p:graphicFrame>
        <p:nvGraphicFramePr>
          <p:cNvPr id="3" name="Group 328"/>
          <p:cNvGraphicFramePr>
            <a:graphicFrameLocks noGrp="1"/>
          </p:cNvGraphicFramePr>
          <p:nvPr/>
        </p:nvGraphicFramePr>
        <p:xfrm>
          <a:off x="541586" y="3102893"/>
          <a:ext cx="8426450" cy="1473518"/>
        </p:xfrm>
        <a:graphic>
          <a:graphicData uri="http://schemas.openxmlformats.org/drawingml/2006/table">
            <a:tbl>
              <a:tblPr/>
              <a:tblGrid>
                <a:gridCol w="1203325"/>
                <a:gridCol w="1204913"/>
                <a:gridCol w="1098550"/>
                <a:gridCol w="1308100"/>
                <a:gridCol w="1103312"/>
                <a:gridCol w="1304925"/>
                <a:gridCol w="1203325"/>
              </a:tblGrid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Париж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Ростов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Москва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Певица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Балерина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Актриса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Анфиса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Лариса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96"/>
          <p:cNvSpPr>
            <a:spLocks noChangeArrowheads="1"/>
          </p:cNvSpPr>
          <p:nvPr/>
        </p:nvSpPr>
        <p:spPr bwMode="auto">
          <a:xfrm>
            <a:off x="951161" y="3445793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0</a:t>
            </a:r>
          </a:p>
        </p:txBody>
      </p:sp>
      <p:sp>
        <p:nvSpPr>
          <p:cNvPr id="5" name="Rectangle 297"/>
          <p:cNvSpPr>
            <a:spLocks noChangeArrowheads="1"/>
          </p:cNvSpPr>
          <p:nvPr/>
        </p:nvSpPr>
        <p:spPr bwMode="auto">
          <a:xfrm>
            <a:off x="2186236" y="4164931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0</a:t>
            </a:r>
          </a:p>
        </p:txBody>
      </p:sp>
      <p:sp>
        <p:nvSpPr>
          <p:cNvPr id="6" name="Rectangle 298"/>
          <p:cNvSpPr>
            <a:spLocks noChangeArrowheads="1"/>
          </p:cNvSpPr>
          <p:nvPr/>
        </p:nvSpPr>
        <p:spPr bwMode="auto">
          <a:xfrm>
            <a:off x="6956674" y="4176043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0</a:t>
            </a:r>
          </a:p>
        </p:txBody>
      </p:sp>
      <p:sp>
        <p:nvSpPr>
          <p:cNvPr id="7" name="Line 304"/>
          <p:cNvSpPr>
            <a:spLocks noChangeShapeType="1"/>
          </p:cNvSpPr>
          <p:nvPr/>
        </p:nvSpPr>
        <p:spPr bwMode="auto">
          <a:xfrm>
            <a:off x="5065961" y="1659856"/>
            <a:ext cx="709613" cy="25606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305"/>
          <p:cNvSpPr>
            <a:spLocks noChangeShapeType="1"/>
          </p:cNvSpPr>
          <p:nvPr/>
        </p:nvSpPr>
        <p:spPr bwMode="auto">
          <a:xfrm>
            <a:off x="2538661" y="2345656"/>
            <a:ext cx="3155950" cy="18748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9" name="Rectangle 307"/>
          <p:cNvSpPr>
            <a:spLocks noChangeArrowheads="1"/>
          </p:cNvSpPr>
          <p:nvPr/>
        </p:nvSpPr>
        <p:spPr bwMode="auto">
          <a:xfrm>
            <a:off x="5683499" y="4153818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0</a:t>
            </a:r>
          </a:p>
        </p:txBody>
      </p:sp>
      <p:sp>
        <p:nvSpPr>
          <p:cNvPr id="10" name="Line 308"/>
          <p:cNvSpPr>
            <a:spLocks noChangeShapeType="1"/>
          </p:cNvSpPr>
          <p:nvPr/>
        </p:nvSpPr>
        <p:spPr bwMode="auto">
          <a:xfrm flipH="1">
            <a:off x="1201986" y="1682081"/>
            <a:ext cx="812800" cy="1828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309"/>
          <p:cNvSpPr>
            <a:spLocks noChangeShapeType="1"/>
          </p:cNvSpPr>
          <p:nvPr/>
        </p:nvSpPr>
        <p:spPr bwMode="auto">
          <a:xfrm flipH="1">
            <a:off x="2379911" y="1670968"/>
            <a:ext cx="2571750" cy="25606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310"/>
          <p:cNvSpPr>
            <a:spLocks noChangeShapeType="1"/>
          </p:cNvSpPr>
          <p:nvPr/>
        </p:nvSpPr>
        <p:spPr bwMode="auto">
          <a:xfrm>
            <a:off x="2081461" y="2712368"/>
            <a:ext cx="4879975" cy="15890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3" name="Rectangle 311"/>
          <p:cNvSpPr>
            <a:spLocks noChangeArrowheads="1"/>
          </p:cNvSpPr>
          <p:nvPr/>
        </p:nvSpPr>
        <p:spPr bwMode="auto">
          <a:xfrm>
            <a:off x="8231436" y="4164931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1</a:t>
            </a:r>
            <a:endParaRPr lang="ru-RU" sz="2000" b="1"/>
          </a:p>
        </p:txBody>
      </p:sp>
      <p:sp>
        <p:nvSpPr>
          <p:cNvPr id="14" name="Rectangle 312"/>
          <p:cNvSpPr>
            <a:spLocks noChangeArrowheads="1"/>
          </p:cNvSpPr>
          <p:nvPr/>
        </p:nvSpPr>
        <p:spPr bwMode="auto">
          <a:xfrm>
            <a:off x="8220324" y="3456906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0</a:t>
            </a:r>
            <a:endParaRPr lang="ru-RU" sz="2000" b="1"/>
          </a:p>
        </p:txBody>
      </p:sp>
      <p:sp>
        <p:nvSpPr>
          <p:cNvPr id="15" name="Rectangle 313"/>
          <p:cNvSpPr>
            <a:spLocks noChangeArrowheads="1"/>
          </p:cNvSpPr>
          <p:nvPr/>
        </p:nvSpPr>
        <p:spPr bwMode="auto">
          <a:xfrm>
            <a:off x="8231436" y="3810918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0</a:t>
            </a:r>
            <a:endParaRPr lang="ru-RU" sz="2000" b="1"/>
          </a:p>
        </p:txBody>
      </p:sp>
      <p:sp>
        <p:nvSpPr>
          <p:cNvPr id="16" name="Rectangle 316"/>
          <p:cNvSpPr>
            <a:spLocks noChangeArrowheads="1"/>
          </p:cNvSpPr>
          <p:nvPr/>
        </p:nvSpPr>
        <p:spPr bwMode="auto">
          <a:xfrm>
            <a:off x="949574" y="4153818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0</a:t>
            </a:r>
          </a:p>
        </p:txBody>
      </p:sp>
      <p:sp>
        <p:nvSpPr>
          <p:cNvPr id="17" name="Line 315"/>
          <p:cNvSpPr>
            <a:spLocks noChangeShapeType="1"/>
          </p:cNvSpPr>
          <p:nvPr/>
        </p:nvSpPr>
        <p:spPr bwMode="auto">
          <a:xfrm flipH="1">
            <a:off x="1101974" y="1956718"/>
            <a:ext cx="1244600" cy="22748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8" name="Rectangle 318"/>
          <p:cNvSpPr>
            <a:spLocks noChangeArrowheads="1"/>
          </p:cNvSpPr>
          <p:nvPr/>
        </p:nvSpPr>
        <p:spPr bwMode="auto">
          <a:xfrm>
            <a:off x="951161" y="3810918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1</a:t>
            </a:r>
            <a:endParaRPr lang="ru-RU" sz="2000" b="1"/>
          </a:p>
        </p:txBody>
      </p:sp>
      <p:sp>
        <p:nvSpPr>
          <p:cNvPr id="19" name="Rectangle 319"/>
          <p:cNvSpPr>
            <a:spLocks noChangeArrowheads="1"/>
          </p:cNvSpPr>
          <p:nvPr/>
        </p:nvSpPr>
        <p:spPr bwMode="auto">
          <a:xfrm>
            <a:off x="2186236" y="3823618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0</a:t>
            </a:r>
          </a:p>
        </p:txBody>
      </p:sp>
      <p:sp>
        <p:nvSpPr>
          <p:cNvPr id="20" name="Rectangle 320"/>
          <p:cNvSpPr>
            <a:spLocks noChangeArrowheads="1"/>
          </p:cNvSpPr>
          <p:nvPr/>
        </p:nvSpPr>
        <p:spPr bwMode="auto">
          <a:xfrm>
            <a:off x="3316536" y="3823618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0</a:t>
            </a:r>
          </a:p>
        </p:txBody>
      </p:sp>
      <p:sp>
        <p:nvSpPr>
          <p:cNvPr id="21" name="Rectangle 321"/>
          <p:cNvSpPr>
            <a:spLocks noChangeArrowheads="1"/>
          </p:cNvSpPr>
          <p:nvPr/>
        </p:nvSpPr>
        <p:spPr bwMode="auto">
          <a:xfrm>
            <a:off x="2186236" y="3445793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1</a:t>
            </a:r>
            <a:endParaRPr lang="ru-RU" sz="2000" b="1"/>
          </a:p>
        </p:txBody>
      </p:sp>
      <p:sp>
        <p:nvSpPr>
          <p:cNvPr id="22" name="Rectangle 322"/>
          <p:cNvSpPr>
            <a:spLocks noChangeArrowheads="1"/>
          </p:cNvSpPr>
          <p:nvPr/>
        </p:nvSpPr>
        <p:spPr bwMode="auto">
          <a:xfrm>
            <a:off x="3316536" y="4177631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1</a:t>
            </a:r>
            <a:endParaRPr lang="ru-RU" sz="2000" b="1"/>
          </a:p>
        </p:txBody>
      </p:sp>
      <p:sp>
        <p:nvSpPr>
          <p:cNvPr id="23" name="Rectangle 323"/>
          <p:cNvSpPr>
            <a:spLocks noChangeArrowheads="1"/>
          </p:cNvSpPr>
          <p:nvPr/>
        </p:nvSpPr>
        <p:spPr bwMode="auto">
          <a:xfrm>
            <a:off x="3316536" y="3458493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0</a:t>
            </a:r>
          </a:p>
        </p:txBody>
      </p:sp>
      <p:sp>
        <p:nvSpPr>
          <p:cNvPr id="24" name="Rectangle 324"/>
          <p:cNvSpPr>
            <a:spLocks noChangeArrowheads="1"/>
          </p:cNvSpPr>
          <p:nvPr/>
        </p:nvSpPr>
        <p:spPr bwMode="auto">
          <a:xfrm>
            <a:off x="5670799" y="3456906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1</a:t>
            </a:r>
            <a:endParaRPr lang="ru-RU" sz="2000" b="1"/>
          </a:p>
        </p:txBody>
      </p:sp>
      <p:sp>
        <p:nvSpPr>
          <p:cNvPr id="25" name="Rectangle 325"/>
          <p:cNvSpPr>
            <a:spLocks noChangeArrowheads="1"/>
          </p:cNvSpPr>
          <p:nvPr/>
        </p:nvSpPr>
        <p:spPr bwMode="auto">
          <a:xfrm>
            <a:off x="6956674" y="3444206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0</a:t>
            </a:r>
          </a:p>
        </p:txBody>
      </p:sp>
      <p:sp>
        <p:nvSpPr>
          <p:cNvPr id="26" name="Rectangle 326"/>
          <p:cNvSpPr>
            <a:spLocks noChangeArrowheads="1"/>
          </p:cNvSpPr>
          <p:nvPr/>
        </p:nvSpPr>
        <p:spPr bwMode="auto">
          <a:xfrm>
            <a:off x="5683499" y="3809331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2000" b="1"/>
              <a:t>0</a:t>
            </a:r>
          </a:p>
        </p:txBody>
      </p:sp>
      <p:sp>
        <p:nvSpPr>
          <p:cNvPr id="27" name="Rectangle 327"/>
          <p:cNvSpPr>
            <a:spLocks noChangeArrowheads="1"/>
          </p:cNvSpPr>
          <p:nvPr/>
        </p:nvSpPr>
        <p:spPr bwMode="auto">
          <a:xfrm>
            <a:off x="6956674" y="3810918"/>
            <a:ext cx="325437" cy="396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2000" b="1"/>
              <a:t>1</a:t>
            </a:r>
            <a:endParaRPr lang="ru-RU" sz="2000" b="1"/>
          </a:p>
        </p:txBody>
      </p:sp>
      <p:sp>
        <p:nvSpPr>
          <p:cNvPr id="28" name="Line 329"/>
          <p:cNvSpPr>
            <a:spLocks noChangeShapeType="1"/>
          </p:cNvSpPr>
          <p:nvPr/>
        </p:nvSpPr>
        <p:spPr bwMode="auto">
          <a:xfrm>
            <a:off x="2606924" y="2310731"/>
            <a:ext cx="3063875" cy="1257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7" grpId="1" animBg="1"/>
      <p:bldP spid="8" grpId="0" animBg="1"/>
      <p:bldP spid="8" grpId="1" animBg="1"/>
      <p:bldP spid="9" grpId="0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/>
      <p:bldP spid="14" grpId="0"/>
      <p:bldP spid="15" grpId="0"/>
      <p:bldP spid="16" grpId="0"/>
      <p:bldP spid="17" grpId="0" animBg="1"/>
      <p:bldP spid="17" grpId="1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6"/>
          <p:cNvSpPr txBox="1">
            <a:spLocks/>
          </p:cNvSpPr>
          <p:nvPr/>
        </p:nvSpPr>
        <p:spPr>
          <a:xfrm>
            <a:off x="323528" y="195486"/>
            <a:ext cx="8375650" cy="685949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3600" b="1" dirty="0" smtClean="0">
                <a:solidFill>
                  <a:srgbClr val="004070"/>
                </a:solidFill>
                <a:latin typeface="+mj-lt"/>
                <a:ea typeface="+mj-ea"/>
                <a:cs typeface="+mj-cs"/>
              </a:rPr>
              <a:t>Использование алгебры логики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40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1059582"/>
            <a:ext cx="8229600" cy="3384376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pPr lvl="0" indent="450850" algn="just">
              <a:spcBef>
                <a:spcPct val="0"/>
              </a:spcBef>
            </a:pPr>
            <a:r>
              <a:rPr lang="ru-RU" sz="96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Задача 3.</a:t>
            </a: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96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С целью повышения четвертной оценки трем учащимся было дано дополнительное задание по математике. На вопрос «Кто из них выполнил работу на «5»?»,  учитель ответил: «Если «5» получил  Андрей, то и Борис получил «5». Однако неверно, что если Семен получил «5», то и Борис  получил «5»». Кто же получил отметку «Отлично»?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6"/>
          <p:cNvSpPr txBox="1">
            <a:spLocks/>
          </p:cNvSpPr>
          <p:nvPr/>
        </p:nvSpPr>
        <p:spPr>
          <a:xfrm>
            <a:off x="323528" y="195486"/>
            <a:ext cx="8375650" cy="685949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3600" b="1" dirty="0" smtClean="0">
                <a:solidFill>
                  <a:srgbClr val="004070"/>
                </a:solidFill>
                <a:latin typeface="+mj-lt"/>
                <a:ea typeface="+mj-ea"/>
                <a:cs typeface="+mj-cs"/>
              </a:rPr>
              <a:t>Решение: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40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475656" y="771550"/>
            <a:ext cx="5983288" cy="4000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r>
              <a:rPr lang="en-US" sz="2000" b="1" dirty="0"/>
              <a:t>A </a:t>
            </a:r>
            <a:r>
              <a:rPr lang="ru-RU" sz="2000" b="1" dirty="0"/>
              <a:t>– </a:t>
            </a:r>
            <a:r>
              <a:rPr lang="ru-RU" sz="2000" dirty="0" smtClean="0"/>
              <a:t>«5» получил Андрей</a:t>
            </a:r>
            <a:r>
              <a:rPr lang="ru-RU" sz="2000" dirty="0"/>
              <a:t>, </a:t>
            </a:r>
            <a:r>
              <a:rPr lang="en-US" sz="2000" b="1" dirty="0"/>
              <a:t>B </a:t>
            </a:r>
            <a:r>
              <a:rPr lang="ru-RU" sz="2000" b="1" dirty="0"/>
              <a:t>– </a:t>
            </a:r>
            <a:r>
              <a:rPr lang="ru-RU" sz="2000" dirty="0"/>
              <a:t>Борис, </a:t>
            </a:r>
            <a:r>
              <a:rPr lang="en-US" sz="2000" b="1" dirty="0"/>
              <a:t>C </a:t>
            </a:r>
            <a:r>
              <a:rPr lang="ru-RU" sz="2000" b="1" dirty="0"/>
              <a:t>– </a:t>
            </a:r>
            <a:r>
              <a:rPr lang="ru-RU" sz="2000" dirty="0"/>
              <a:t>Семен</a:t>
            </a: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4746725" y="1279429"/>
            <a:ext cx="3859212" cy="7080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r>
              <a:rPr lang="ru-RU" sz="2000" dirty="0"/>
              <a:t>«Если </a:t>
            </a:r>
            <a:r>
              <a:rPr lang="ru-RU" sz="2000" dirty="0" smtClean="0"/>
              <a:t>«5» получил Андрей</a:t>
            </a:r>
            <a:r>
              <a:rPr lang="ru-RU" sz="2000" dirty="0"/>
              <a:t>, </a:t>
            </a:r>
            <a:br>
              <a:rPr lang="ru-RU" sz="2000" dirty="0"/>
            </a:br>
            <a:r>
              <a:rPr lang="ru-RU" sz="2000" dirty="0"/>
              <a:t>  то </a:t>
            </a:r>
            <a:r>
              <a:rPr lang="ru-RU" sz="2000" dirty="0" smtClean="0"/>
              <a:t>и Борис получил «5». </a:t>
            </a:r>
            <a:endParaRPr lang="ru-RU" sz="2000" dirty="0"/>
          </a:p>
        </p:txBody>
      </p:sp>
      <p:graphicFrame>
        <p:nvGraphicFramePr>
          <p:cNvPr id="5" name="Object 9"/>
          <p:cNvGraphicFramePr>
            <a:graphicFrameLocks noChangeAspect="1"/>
          </p:cNvGraphicFramePr>
          <p:nvPr/>
        </p:nvGraphicFramePr>
        <p:xfrm>
          <a:off x="2343250" y="2274791"/>
          <a:ext cx="1471612" cy="368300"/>
        </p:xfrm>
        <a:graphic>
          <a:graphicData uri="http://schemas.openxmlformats.org/presentationml/2006/ole">
            <p:oleObj spid="_x0000_s13313" name="Формула" r:id="rId4" imgW="698400" imgH="177480" progId="">
              <p:embed/>
            </p:oleObj>
          </a:graphicData>
        </a:graphic>
      </p:graphicFrame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7432775" y="2721000"/>
            <a:ext cx="1054100" cy="1474788"/>
            <a:chOff x="4290" y="2240"/>
            <a:chExt cx="664" cy="929"/>
          </a:xfrm>
        </p:grpSpPr>
        <p:sp>
          <p:nvSpPr>
            <p:cNvPr id="7" name="AutoShape 32"/>
            <p:cNvSpPr>
              <a:spLocks noChangeArrowheads="1"/>
            </p:cNvSpPr>
            <p:nvPr/>
          </p:nvSpPr>
          <p:spPr bwMode="auto">
            <a:xfrm>
              <a:off x="4290" y="2240"/>
              <a:ext cx="664" cy="929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accent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8" name="Object 5"/>
            <p:cNvGraphicFramePr>
              <a:graphicFrameLocks noChangeAspect="1"/>
            </p:cNvGraphicFramePr>
            <p:nvPr/>
          </p:nvGraphicFramePr>
          <p:xfrm>
            <a:off x="4360" y="2297"/>
            <a:ext cx="521" cy="829"/>
          </p:xfrm>
          <a:graphic>
            <a:graphicData uri="http://schemas.openxmlformats.org/presentationml/2006/ole">
              <p:oleObj spid="_x0000_s13314" name="Формула" r:id="rId5" imgW="393480" imgH="634680" progId="">
                <p:embed/>
              </p:oleObj>
            </a:graphicData>
          </a:graphic>
        </p:graphicFrame>
      </p:grpSp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5019775" y="2214588"/>
          <a:ext cx="1417637" cy="369887"/>
        </p:xfrm>
        <a:graphic>
          <a:graphicData uri="http://schemas.openxmlformats.org/presentationml/2006/ole">
            <p:oleObj spid="_x0000_s13315" name="Формула" r:id="rId6" imgW="672840" imgH="177480" progId="">
              <p:embed/>
            </p:oleObj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63637" y="1232536"/>
            <a:ext cx="3736975" cy="101566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r>
              <a:rPr lang="ru-RU" sz="2000" dirty="0"/>
              <a:t>«Неверно, что </a:t>
            </a:r>
            <a:r>
              <a:rPr lang="ru-RU" sz="2000" dirty="0" smtClean="0"/>
              <a:t>если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ru-RU" sz="2000" dirty="0" smtClean="0"/>
              <a:t>Семен получил «5», </a:t>
            </a:r>
            <a:r>
              <a:rPr lang="ru-RU" sz="2000" dirty="0"/>
              <a:t>то </a:t>
            </a:r>
            <a:r>
              <a:rPr lang="ru-RU" sz="2000" dirty="0" smtClean="0"/>
              <a:t>и Борис получил «5». </a:t>
            </a:r>
            <a:endParaRPr lang="ru-RU" sz="2000" dirty="0"/>
          </a:p>
        </p:txBody>
      </p:sp>
      <p:graphicFrame>
        <p:nvGraphicFramePr>
          <p:cNvPr id="11" name="Group 68"/>
          <p:cNvGraphicFramePr>
            <a:graphicFrameLocks noGrp="1"/>
          </p:cNvGraphicFramePr>
          <p:nvPr/>
        </p:nvGraphicFramePr>
        <p:xfrm>
          <a:off x="2105125" y="2782913"/>
          <a:ext cx="2017712" cy="1981200"/>
        </p:xfrm>
        <a:graphic>
          <a:graphicData uri="http://schemas.openxmlformats.org/drawingml/2006/table">
            <a:tbl>
              <a:tblPr/>
              <a:tblGrid>
                <a:gridCol w="530225"/>
                <a:gridCol w="547687"/>
                <a:gridCol w="939800"/>
              </a:tblGrid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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2014637" y="3910038"/>
            <a:ext cx="2208213" cy="52387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765275" y="3743350"/>
            <a:ext cx="1054100" cy="993775"/>
            <a:chOff x="4290" y="2392"/>
            <a:chExt cx="664" cy="626"/>
          </a:xfrm>
        </p:grpSpPr>
        <p:sp>
          <p:nvSpPr>
            <p:cNvPr id="14" name="AutoShape 32"/>
            <p:cNvSpPr>
              <a:spLocks noChangeArrowheads="1"/>
            </p:cNvSpPr>
            <p:nvPr/>
          </p:nvSpPr>
          <p:spPr bwMode="auto">
            <a:xfrm>
              <a:off x="4290" y="2392"/>
              <a:ext cx="664" cy="626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accent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15" name="Object 33"/>
            <p:cNvGraphicFramePr>
              <a:graphicFrameLocks noChangeAspect="1"/>
            </p:cNvGraphicFramePr>
            <p:nvPr/>
          </p:nvGraphicFramePr>
          <p:xfrm>
            <a:off x="4377" y="2446"/>
            <a:ext cx="487" cy="530"/>
          </p:xfrm>
          <a:graphic>
            <a:graphicData uri="http://schemas.openxmlformats.org/presentationml/2006/ole">
              <p:oleObj spid="_x0000_s13316" name="Формула" r:id="rId7" imgW="368280" imgH="406080" progId="">
                <p:embed/>
              </p:oleObj>
            </a:graphicData>
          </a:graphic>
        </p:graphicFrame>
      </p:grpSp>
      <p:graphicFrame>
        <p:nvGraphicFramePr>
          <p:cNvPr id="16" name="Group 68"/>
          <p:cNvGraphicFramePr>
            <a:graphicFrameLocks noGrp="1"/>
          </p:cNvGraphicFramePr>
          <p:nvPr/>
        </p:nvGraphicFramePr>
        <p:xfrm>
          <a:off x="4770537" y="2782913"/>
          <a:ext cx="2017713" cy="1981200"/>
        </p:xfrm>
        <a:graphic>
          <a:graphicData uri="http://schemas.openxmlformats.org/drawingml/2006/table">
            <a:tbl>
              <a:tblPr/>
              <a:tblGrid>
                <a:gridCol w="530225"/>
                <a:gridCol w="547688"/>
                <a:gridCol w="939800"/>
              </a:tblGrid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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Скругленный прямоугольник 16"/>
          <p:cNvSpPr>
            <a:spLocks noChangeArrowheads="1"/>
          </p:cNvSpPr>
          <p:nvPr/>
        </p:nvSpPr>
        <p:spPr bwMode="auto">
          <a:xfrm>
            <a:off x="4680050" y="3128988"/>
            <a:ext cx="2208212" cy="52387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Заголовок 1"/>
          <p:cNvSpPr txBox="1">
            <a:spLocks/>
          </p:cNvSpPr>
          <p:nvPr/>
        </p:nvSpPr>
        <p:spPr>
          <a:xfrm>
            <a:off x="395536" y="483518"/>
            <a:ext cx="8229600" cy="4515966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lvl="0" indent="450850" algn="just">
              <a:spcBef>
                <a:spcPct val="0"/>
              </a:spcBef>
            </a:pPr>
            <a:r>
              <a:rPr lang="ru-RU" sz="96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Задача 4.</a:t>
            </a:r>
            <a:r>
              <a:rPr lang="ru-RU" sz="96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88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После традиционного вечера встречи с выпускниками нашей гимназии на сайте появилась заметка о трех наших бывших учениках. В ней было сказано, что Иван, Андрей и Борис стали учителями (Просто, чудо!). Теперь они преподают разные дисциплины: один из них — математику, второй — историю, а третий — химию. Живут они тоже в разных городах: Барнауле, Томске, Москве. В заметке было также написано, что их первоначальные планы осуществились не полностью:</a:t>
            </a:r>
          </a:p>
          <a:p>
            <a:pPr lvl="0" indent="450850" algn="just">
              <a:spcBef>
                <a:spcPct val="0"/>
              </a:spcBef>
            </a:pPr>
            <a:r>
              <a:rPr lang="ru-RU" sz="88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Иван живет не в Барнауле;</a:t>
            </a:r>
          </a:p>
          <a:p>
            <a:pPr lvl="0" indent="450850" algn="just">
              <a:spcBef>
                <a:spcPct val="0"/>
              </a:spcBef>
            </a:pPr>
            <a:r>
              <a:rPr lang="ru-RU" sz="88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Андрей — не в Томске;</a:t>
            </a:r>
          </a:p>
          <a:p>
            <a:pPr lvl="0" indent="450850" algn="just">
              <a:spcBef>
                <a:spcPct val="0"/>
              </a:spcBef>
            </a:pPr>
            <a:r>
              <a:rPr lang="ru-RU" sz="88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житель Барнаула преподает не математику;</a:t>
            </a:r>
          </a:p>
          <a:p>
            <a:pPr lvl="0" indent="450850" algn="just">
              <a:spcBef>
                <a:spcPct val="0"/>
              </a:spcBef>
            </a:pPr>
            <a:r>
              <a:rPr lang="ru-RU" sz="88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Андрей преподает не историю;</a:t>
            </a:r>
          </a:p>
          <a:p>
            <a:pPr lvl="0" indent="450850" algn="just">
              <a:spcBef>
                <a:spcPct val="0"/>
              </a:spcBef>
            </a:pPr>
            <a:r>
              <a:rPr lang="ru-RU" sz="88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повезло только жителю Томска: он преподает любимую им химию.</a:t>
            </a:r>
          </a:p>
          <a:p>
            <a:pPr lvl="0" indent="450850" algn="just">
              <a:spcBef>
                <a:spcPct val="0"/>
              </a:spcBef>
            </a:pPr>
            <a:r>
              <a:rPr lang="ru-RU" sz="88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Можно ли по этим данным определить, кто, где живет и что преподает?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267494"/>
            <a:ext cx="8229600" cy="4515966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indent="450850" algn="just">
              <a:spcBef>
                <a:spcPct val="0"/>
              </a:spcBef>
            </a:pPr>
            <a:r>
              <a:rPr lang="ru-RU" sz="24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Задача 5.</a:t>
            </a:r>
            <a:r>
              <a:rPr lang="ru-RU" sz="24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В нарушении правил техники безопасности на уроке информатики подозреваются четыре учащихся (закадычные друзья)  — Андрей, Борис, Семён и Дмитрий. Известно, что:</a:t>
            </a:r>
          </a:p>
          <a:p>
            <a:pPr lvl="0" indent="450850" algn="just">
              <a:spcBef>
                <a:spcPct val="0"/>
              </a:spcBef>
            </a:pP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1.	Если Андрей нарушил, то и Борис нарушил правила </a:t>
            </a: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техники безопасности.</a:t>
            </a:r>
            <a:endParaRPr lang="ru-RU" sz="2400" dirty="0" smtClean="0">
              <a:solidFill>
                <a:srgbClr val="004070"/>
              </a:solidFill>
              <a:latin typeface="Calibri" pitchFamily="34" charset="0"/>
              <a:ea typeface="+mj-ea"/>
              <a:cs typeface="Calibri" pitchFamily="34" charset="0"/>
            </a:endParaRPr>
          </a:p>
          <a:p>
            <a:pPr lvl="0" indent="450850" algn="just">
              <a:spcBef>
                <a:spcPct val="0"/>
              </a:spcBef>
            </a:pP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2.	Если Борис нарушил, то и Семён нарушил или Андрей не нарушал.</a:t>
            </a:r>
          </a:p>
          <a:p>
            <a:pPr lvl="0" indent="450850" algn="just">
              <a:spcBef>
                <a:spcPct val="0"/>
              </a:spcBef>
            </a:pP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3.	Если Дмитрий не нарушил, то Андрей нарушил, а Семён не нарушал.</a:t>
            </a:r>
          </a:p>
          <a:p>
            <a:pPr lvl="0" indent="450850" algn="just">
              <a:spcBef>
                <a:spcPct val="0"/>
              </a:spcBef>
            </a:pP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4.	Если Дмитрий нарушил, то и Андрей нарушил.</a:t>
            </a:r>
          </a:p>
          <a:p>
            <a:pPr lvl="0" indent="450850" algn="just">
              <a:spcBef>
                <a:spcPct val="0"/>
              </a:spcBef>
            </a:pP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Кто из учащихся нарушил технику безопасности?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56363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4070"/>
                </a:solidFill>
              </a:rPr>
              <a:t>«У всякого безумия есть своя логика»</a:t>
            </a:r>
            <a:endParaRPr lang="ru-RU" sz="3600" b="1" dirty="0">
              <a:solidFill>
                <a:srgbClr val="00407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2787774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4070"/>
                </a:solidFill>
              </a:rPr>
              <a:t>Уильям Шекспир, английский драматург и поэт </a:t>
            </a:r>
            <a:endParaRPr lang="ru-RU" sz="2000" b="1" i="1" dirty="0">
              <a:solidFill>
                <a:srgbClr val="0040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56363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4070"/>
                </a:solidFill>
              </a:rPr>
              <a:t>«Логика есть анатомия мышления»</a:t>
            </a:r>
            <a:endParaRPr lang="ru-RU" sz="3600" b="1" dirty="0">
              <a:solidFill>
                <a:srgbClr val="00407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2715766"/>
            <a:ext cx="3096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4070"/>
                </a:solidFill>
              </a:rPr>
              <a:t>Джон Локк, британский педагог и философ </a:t>
            </a:r>
            <a:endParaRPr lang="ru-RU" sz="2000" b="1" i="1" dirty="0">
              <a:solidFill>
                <a:srgbClr val="0040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267494"/>
            <a:ext cx="8229600" cy="451596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lvl="0" indent="450850" algn="just">
              <a:spcBef>
                <a:spcPct val="0"/>
              </a:spcBef>
            </a:pPr>
            <a:r>
              <a:rPr lang="ru-RU" sz="24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Задача Эйнштейна</a:t>
            </a:r>
          </a:p>
          <a:p>
            <a:pPr lvl="0" indent="450850" algn="just">
              <a:spcBef>
                <a:spcPct val="0"/>
              </a:spcBef>
            </a:pP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Эйнштейн придумал эту задачу в прошлом веке и полагал, что 98% жителей Земли не в состоянии ее решить. Принадлежите ли вы к 2% самых умных людей планеты? Здесь нет никакого фокуса, только чистая логика.</a:t>
            </a:r>
          </a:p>
          <a:p>
            <a:pPr lvl="0" indent="450850" algn="just">
              <a:spcBef>
                <a:spcPct val="0"/>
              </a:spcBef>
            </a:pP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1. Есть 5 домов каждый разного цвета.</a:t>
            </a:r>
          </a:p>
          <a:p>
            <a:pPr lvl="0" indent="450850" algn="just">
              <a:spcBef>
                <a:spcPct val="0"/>
              </a:spcBef>
            </a:pP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2. В каждом доме живет по одному человеку отличной друг от друга национальности.</a:t>
            </a:r>
          </a:p>
          <a:p>
            <a:pPr lvl="0" indent="450850" algn="just">
              <a:spcBef>
                <a:spcPct val="0"/>
              </a:spcBef>
            </a:pP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3. Каждый жилец пьет только один определенный напиток, курит определенную марку сигарет и держит определенное животное.</a:t>
            </a:r>
          </a:p>
          <a:p>
            <a:pPr lvl="0" indent="450850" algn="just">
              <a:spcBef>
                <a:spcPct val="0"/>
              </a:spcBef>
            </a:pP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4. Никто из 5 человек не пьет одинаковые с другими напитки, не курит одинаковые сигареты и не держит одинаковое животное.</a:t>
            </a:r>
          </a:p>
          <a:p>
            <a:pPr lvl="0" indent="450850" algn="just">
              <a:spcBef>
                <a:spcPct val="0"/>
              </a:spcBef>
            </a:pPr>
            <a:r>
              <a:rPr lang="ru-RU" sz="2400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Вопрос: кому принадлежит рыба?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9542"/>
            <a:ext cx="8229600" cy="1584176"/>
          </a:xfrm>
        </p:spPr>
        <p:txBody>
          <a:bodyPr>
            <a:normAutofit/>
          </a:bodyPr>
          <a:lstStyle/>
          <a:p>
            <a:pPr indent="450850" algn="just"/>
            <a:r>
              <a:rPr lang="ru-RU" sz="2800" b="1" u="sng" dirty="0" smtClean="0">
                <a:solidFill>
                  <a:srgbClr val="004070"/>
                </a:solidFill>
                <a:latin typeface="Calibri" pitchFamily="34" charset="0"/>
                <a:cs typeface="Calibri" pitchFamily="34" charset="0"/>
              </a:rPr>
              <a:t>Логика</a:t>
            </a:r>
            <a:r>
              <a:rPr lang="ru-RU" sz="2800" b="1" dirty="0" smtClean="0">
                <a:solidFill>
                  <a:srgbClr val="004070"/>
                </a:solidFill>
                <a:latin typeface="Calibri" pitchFamily="34" charset="0"/>
                <a:cs typeface="Calibri" pitchFamily="34" charset="0"/>
              </a:rPr>
              <a:t> (др.греч) – это наука о том, как правильно рассуждать, делать выводы, доказывать утверждения.</a:t>
            </a:r>
            <a:endParaRPr lang="ru-RU" sz="2800" dirty="0">
              <a:solidFill>
                <a:srgbClr val="00407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715766"/>
            <a:ext cx="8229600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450850" algn="just">
              <a:spcBef>
                <a:spcPct val="0"/>
              </a:spcBef>
            </a:pPr>
            <a:r>
              <a:rPr lang="ru-RU" sz="28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Формальная логика </a:t>
            </a:r>
            <a:r>
              <a:rPr lang="ru-RU" sz="28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отвлекается от конкретного содержания, изучает только истинность и ложность высказываний.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9"/>
          <p:cNvSpPr>
            <a:spLocks noGrp="1"/>
          </p:cNvSpPr>
          <p:nvPr>
            <p:ph type="title"/>
          </p:nvPr>
        </p:nvSpPr>
        <p:spPr>
          <a:xfrm>
            <a:off x="311150" y="226219"/>
            <a:ext cx="8375650" cy="35361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4070"/>
                </a:solidFill>
              </a:rPr>
              <a:t>Высказывание или нет?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5600" y="638175"/>
            <a:ext cx="81407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08050" lvl="1" indent="-360363" eaLnBrk="0" hangingPunct="0">
              <a:spcBef>
                <a:spcPct val="50000"/>
              </a:spcBef>
            </a:pPr>
            <a:r>
              <a:rPr lang="ru-RU" sz="2400" dirty="0"/>
              <a:t>Сейчас идет дождь.</a:t>
            </a:r>
          </a:p>
          <a:p>
            <a:pPr marL="908050" lvl="1" indent="-360363" eaLnBrk="0" hangingPunct="0">
              <a:spcBef>
                <a:spcPct val="50000"/>
              </a:spcBef>
            </a:pPr>
            <a:r>
              <a:rPr lang="ru-RU" sz="2400" dirty="0"/>
              <a:t>Луна сделана из сыра</a:t>
            </a:r>
            <a:r>
              <a:rPr lang="ru-RU" sz="2400" dirty="0" smtClean="0"/>
              <a:t>.</a:t>
            </a:r>
            <a:endParaRPr lang="ru-RU" sz="2400" dirty="0"/>
          </a:p>
          <a:p>
            <a:pPr marL="908050" lvl="1" indent="-360363" eaLnBrk="0" hangingPunct="0">
              <a:spcBef>
                <a:spcPct val="50000"/>
              </a:spcBef>
            </a:pPr>
            <a:r>
              <a:rPr lang="ru-RU" sz="2400" dirty="0"/>
              <a:t>Математика  – очень интересный предмет</a:t>
            </a:r>
            <a:r>
              <a:rPr lang="ru-RU" sz="2400" dirty="0" smtClean="0"/>
              <a:t>.</a:t>
            </a:r>
            <a:endParaRPr lang="ru-RU" sz="2400" dirty="0"/>
          </a:p>
          <a:p>
            <a:pPr marL="908050" lvl="1" indent="-360363" eaLnBrk="0" hangingPunct="0">
              <a:spcBef>
                <a:spcPct val="50000"/>
              </a:spcBef>
            </a:pPr>
            <a:r>
              <a:rPr lang="ru-RU" sz="2400" dirty="0"/>
              <a:t>У квадрата – 6 сторон и все одинаковые</a:t>
            </a:r>
            <a:r>
              <a:rPr lang="ru-RU" sz="2400" dirty="0" smtClean="0"/>
              <a:t>.</a:t>
            </a:r>
            <a:endParaRPr lang="ru-RU" sz="2400" dirty="0"/>
          </a:p>
          <a:p>
            <a:pPr marL="908050" lvl="1" indent="-360363" eaLnBrk="0" hangingPunct="0">
              <a:spcBef>
                <a:spcPct val="50000"/>
              </a:spcBef>
            </a:pPr>
            <a:r>
              <a:rPr lang="ru-RU" sz="2400" dirty="0"/>
              <a:t>Красиво!</a:t>
            </a:r>
          </a:p>
          <a:p>
            <a:pPr marL="908050" lvl="1" indent="-360363" eaLnBrk="0" hangingPunct="0">
              <a:spcBef>
                <a:spcPct val="50000"/>
              </a:spcBef>
            </a:pPr>
            <a:r>
              <a:rPr lang="ru-RU" sz="2400" dirty="0"/>
              <a:t>В городе </a:t>
            </a:r>
            <a:r>
              <a:rPr lang="en-US" sz="2400" dirty="0"/>
              <a:t>N </a:t>
            </a:r>
            <a:r>
              <a:rPr lang="ru-RU" sz="2400" dirty="0"/>
              <a:t>живут </a:t>
            </a:r>
            <a:r>
              <a:rPr lang="ru-RU" sz="2400" dirty="0" smtClean="0"/>
              <a:t>1,5 </a:t>
            </a:r>
            <a:r>
              <a:rPr lang="ru-RU" sz="2400" dirty="0"/>
              <a:t>миллиона человек.</a:t>
            </a:r>
          </a:p>
          <a:p>
            <a:pPr marL="539750" lvl="1" indent="7938" eaLnBrk="0" hangingPunct="0">
              <a:spcBef>
                <a:spcPct val="50000"/>
              </a:spcBef>
            </a:pPr>
            <a:r>
              <a:rPr lang="ru-RU" sz="2400" dirty="0" smtClean="0"/>
              <a:t>Когда у нас сегодня обед?</a:t>
            </a:r>
          </a:p>
          <a:p>
            <a:pPr marL="539750" lvl="1" indent="7938" eaLnBrk="0" hangingPunct="0">
              <a:spcBef>
                <a:spcPct val="50000"/>
              </a:spcBef>
            </a:pPr>
            <a:r>
              <a:rPr lang="ru-RU" sz="2400" dirty="0"/>
              <a:t>Дом кирпичный.</a:t>
            </a: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971600" y="1995686"/>
            <a:ext cx="5616624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971600" y="3075806"/>
            <a:ext cx="1224136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971600" y="3651870"/>
            <a:ext cx="532859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971600" y="4155927"/>
            <a:ext cx="3456384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622301" y="685800"/>
            <a:ext cx="282575" cy="204788"/>
          </a:xfrm>
          <a:custGeom>
            <a:avLst/>
            <a:gdLst>
              <a:gd name="T0" fmla="*/ 1 w 564204"/>
              <a:gd name="T1" fmla="*/ 0 h 671208"/>
              <a:gd name="T2" fmla="*/ 1 w 564204"/>
              <a:gd name="T3" fmla="*/ 0 h 671208"/>
              <a:gd name="T4" fmla="*/ 1 w 564204"/>
              <a:gd name="T5" fmla="*/ 0 h 671208"/>
              <a:gd name="T6" fmla="*/ 1 w 564204"/>
              <a:gd name="T7" fmla="*/ 0 h 671208"/>
              <a:gd name="T8" fmla="*/ 1 w 564204"/>
              <a:gd name="T9" fmla="*/ 0 h 671208"/>
              <a:gd name="T10" fmla="*/ 0 w 564204"/>
              <a:gd name="T11" fmla="*/ 0 h 671208"/>
              <a:gd name="T12" fmla="*/ 1 w 564204"/>
              <a:gd name="T13" fmla="*/ 0 h 671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64204"/>
              <a:gd name="T22" fmla="*/ 0 h 671208"/>
              <a:gd name="T23" fmla="*/ 564204 w 564204"/>
              <a:gd name="T24" fmla="*/ 671208 h 671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64204" h="671208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 w="12700" algn="ctr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39552" y="1347614"/>
            <a:ext cx="282575" cy="204788"/>
          </a:xfrm>
          <a:custGeom>
            <a:avLst/>
            <a:gdLst>
              <a:gd name="T0" fmla="*/ 1 w 564204"/>
              <a:gd name="T1" fmla="*/ 0 h 671208"/>
              <a:gd name="T2" fmla="*/ 1 w 564204"/>
              <a:gd name="T3" fmla="*/ 0 h 671208"/>
              <a:gd name="T4" fmla="*/ 1 w 564204"/>
              <a:gd name="T5" fmla="*/ 0 h 671208"/>
              <a:gd name="T6" fmla="*/ 1 w 564204"/>
              <a:gd name="T7" fmla="*/ 0 h 671208"/>
              <a:gd name="T8" fmla="*/ 1 w 564204"/>
              <a:gd name="T9" fmla="*/ 0 h 671208"/>
              <a:gd name="T10" fmla="*/ 0 w 564204"/>
              <a:gd name="T11" fmla="*/ 0 h 671208"/>
              <a:gd name="T12" fmla="*/ 1 w 564204"/>
              <a:gd name="T13" fmla="*/ 0 h 671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64204"/>
              <a:gd name="T22" fmla="*/ 0 h 671208"/>
              <a:gd name="T23" fmla="*/ 564204 w 564204"/>
              <a:gd name="T24" fmla="*/ 671208 h 671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64204" h="671208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 w="12700" algn="ctr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539552" y="2427734"/>
            <a:ext cx="282575" cy="204788"/>
          </a:xfrm>
          <a:custGeom>
            <a:avLst/>
            <a:gdLst>
              <a:gd name="T0" fmla="*/ 1 w 564204"/>
              <a:gd name="T1" fmla="*/ 0 h 671208"/>
              <a:gd name="T2" fmla="*/ 1 w 564204"/>
              <a:gd name="T3" fmla="*/ 0 h 671208"/>
              <a:gd name="T4" fmla="*/ 1 w 564204"/>
              <a:gd name="T5" fmla="*/ 0 h 671208"/>
              <a:gd name="T6" fmla="*/ 1 w 564204"/>
              <a:gd name="T7" fmla="*/ 0 h 671208"/>
              <a:gd name="T8" fmla="*/ 1 w 564204"/>
              <a:gd name="T9" fmla="*/ 0 h 671208"/>
              <a:gd name="T10" fmla="*/ 0 w 564204"/>
              <a:gd name="T11" fmla="*/ 0 h 671208"/>
              <a:gd name="T12" fmla="*/ 1 w 564204"/>
              <a:gd name="T13" fmla="*/ 0 h 671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64204"/>
              <a:gd name="T22" fmla="*/ 0 h 671208"/>
              <a:gd name="T23" fmla="*/ 564204 w 564204"/>
              <a:gd name="T24" fmla="*/ 671208 h 671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64204" h="671208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 w="12700" algn="ctr">
            <a:noFill/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>
            <a:off x="971600" y="4731990"/>
            <a:ext cx="223224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843558"/>
            <a:ext cx="8229600" cy="1584176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indent="450850" algn="just">
              <a:spcBef>
                <a:spcPct val="0"/>
              </a:spcBef>
            </a:pPr>
            <a:r>
              <a:rPr lang="ru-RU" sz="28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Высказывание</a:t>
            </a:r>
            <a:r>
              <a:rPr lang="ru-RU" sz="28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 – это повествовательное предложение, относительно которого можно однозначно сказать, истинно оно или ложно.</a:t>
            </a:r>
            <a:endParaRPr kumimoji="0" lang="ru-RU" sz="2800" b="0" i="0" strike="noStrike" kern="1200" cap="none" spc="0" normalizeH="0" baseline="0" noProof="0" dirty="0">
              <a:ln>
                <a:noFill/>
              </a:ln>
              <a:solidFill>
                <a:srgbClr val="0040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2715766"/>
            <a:ext cx="8229600" cy="108012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indent="450850" algn="just">
              <a:spcBef>
                <a:spcPct val="0"/>
              </a:spcBef>
            </a:pPr>
            <a:r>
              <a:rPr lang="ru-RU" sz="28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Любое высказывание может быть ложно (0) или истинно (1).</a:t>
            </a:r>
            <a:endParaRPr kumimoji="0" lang="ru-RU" sz="2800" b="0" i="0" strike="noStrike" kern="1200" cap="none" spc="0" normalizeH="0" baseline="0" noProof="0" dirty="0">
              <a:ln>
                <a:noFill/>
              </a:ln>
              <a:solidFill>
                <a:srgbClr val="0040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627534"/>
            <a:ext cx="8229600" cy="108012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indent="450850" algn="just">
              <a:spcBef>
                <a:spcPct val="0"/>
              </a:spcBef>
            </a:pPr>
            <a:r>
              <a:rPr lang="ru-RU" sz="28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Высказывания</a:t>
            </a:r>
            <a:r>
              <a:rPr lang="ru-RU" sz="28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 делятся на простые (элементарные) и составные.</a:t>
            </a:r>
            <a:endParaRPr kumimoji="0" lang="ru-RU" sz="2800" b="0" i="0" strike="noStrike" kern="1200" cap="none" spc="0" normalizeH="0" baseline="0" noProof="0" dirty="0">
              <a:ln>
                <a:noFill/>
              </a:ln>
              <a:solidFill>
                <a:srgbClr val="0040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2211710"/>
            <a:ext cx="8229600" cy="108012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lvl="0" indent="450850" algn="just">
              <a:spcBef>
                <a:spcPct val="0"/>
              </a:spcBef>
            </a:pPr>
            <a:r>
              <a:rPr lang="ru-RU" sz="28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Составные высказывания строятся из простых с помощью логических связок (операций) «</a:t>
            </a:r>
            <a:r>
              <a:rPr lang="ru-RU" sz="28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и</a:t>
            </a:r>
            <a:r>
              <a:rPr lang="ru-RU" sz="28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», «</a:t>
            </a:r>
            <a:r>
              <a:rPr lang="ru-RU" sz="28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или</a:t>
            </a:r>
            <a:r>
              <a:rPr lang="ru-RU" sz="28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», «</a:t>
            </a:r>
            <a:r>
              <a:rPr lang="ru-RU" sz="28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не</a:t>
            </a:r>
            <a:r>
              <a:rPr lang="ru-RU" sz="28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», «</a:t>
            </a:r>
            <a:r>
              <a:rPr lang="ru-RU" sz="2800" b="1" u="sng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если … то</a:t>
            </a:r>
            <a:r>
              <a:rPr lang="ru-RU" sz="28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» и др.</a:t>
            </a:r>
            <a:endParaRPr kumimoji="0" lang="ru-RU" sz="2800" b="0" i="0" strike="noStrike" kern="1200" cap="none" spc="0" normalizeH="0" baseline="0" noProof="0" dirty="0">
              <a:ln>
                <a:noFill/>
              </a:ln>
              <a:solidFill>
                <a:srgbClr val="0040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6"/>
          <p:cNvSpPr txBox="1">
            <a:spLocks/>
          </p:cNvSpPr>
          <p:nvPr/>
        </p:nvSpPr>
        <p:spPr>
          <a:xfrm>
            <a:off x="311150" y="301624"/>
            <a:ext cx="8375650" cy="68594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Операция НЕ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инверсия)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400050" y="819150"/>
            <a:ext cx="83661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ru-RU" sz="2600" dirty="0">
                <a:solidFill>
                  <a:srgbClr val="005696"/>
                </a:solidFill>
              </a:rPr>
              <a:t>Если высказывание </a:t>
            </a:r>
            <a:r>
              <a:rPr lang="en-US" sz="2600" b="1" dirty="0">
                <a:solidFill>
                  <a:srgbClr val="005696"/>
                </a:solidFill>
              </a:rPr>
              <a:t>A</a:t>
            </a:r>
            <a:r>
              <a:rPr lang="en-US" sz="2600" dirty="0">
                <a:solidFill>
                  <a:srgbClr val="005696"/>
                </a:solidFill>
              </a:rPr>
              <a:t> </a:t>
            </a:r>
            <a:r>
              <a:rPr lang="ru-RU" sz="2600" dirty="0">
                <a:solidFill>
                  <a:srgbClr val="005696"/>
                </a:solidFill>
              </a:rPr>
              <a:t>истинно, то «</a:t>
            </a:r>
            <a:r>
              <a:rPr lang="ru-RU" sz="2600" b="1" dirty="0">
                <a:solidFill>
                  <a:srgbClr val="005696"/>
                </a:solidFill>
              </a:rPr>
              <a:t>не А»</a:t>
            </a:r>
            <a:r>
              <a:rPr lang="ru-RU" sz="2600" dirty="0">
                <a:solidFill>
                  <a:srgbClr val="005696"/>
                </a:solidFill>
              </a:rPr>
              <a:t> ложно, и наоборот.</a:t>
            </a:r>
          </a:p>
        </p:txBody>
      </p:sp>
      <p:graphicFrame>
        <p:nvGraphicFramePr>
          <p:cNvPr id="5" name="Group 38"/>
          <p:cNvGraphicFramePr>
            <a:graphicFrameLocks noGrp="1"/>
          </p:cNvGraphicFramePr>
          <p:nvPr/>
        </p:nvGraphicFramePr>
        <p:xfrm>
          <a:off x="2699792" y="1779662"/>
          <a:ext cx="2933700" cy="2360614"/>
        </p:xfrm>
        <a:graphic>
          <a:graphicData uri="http://schemas.openxmlformats.org/drawingml/2006/table">
            <a:tbl>
              <a:tblPr/>
              <a:tblGrid>
                <a:gridCol w="1466850"/>
                <a:gridCol w="1466850"/>
              </a:tblGrid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 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788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3185567" y="3443362"/>
            <a:ext cx="563562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800" dirty="0"/>
              <a:t>1</a:t>
            </a:r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3185567" y="2675012"/>
            <a:ext cx="563562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800"/>
              <a:t>0</a:t>
            </a:r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>
            <a:off x="4619079" y="3465587"/>
            <a:ext cx="5635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8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9" name="Rectangle 33"/>
          <p:cNvSpPr>
            <a:spLocks noChangeArrowheads="1"/>
          </p:cNvSpPr>
          <p:nvPr/>
        </p:nvSpPr>
        <p:spPr bwMode="auto">
          <a:xfrm>
            <a:off x="4619079" y="2697237"/>
            <a:ext cx="5635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800" dirty="0">
                <a:solidFill>
                  <a:srgbClr val="FF0000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6" grpId="0" autoUpdateAnimBg="0"/>
      <p:bldP spid="7" grpId="0" autoUpdateAnimBg="0"/>
      <p:bldP spid="8" grpId="0" autoUpdateAnimBg="0"/>
      <p:bldP spid="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56"/>
          <p:cNvSpPr txBox="1">
            <a:spLocks/>
          </p:cNvSpPr>
          <p:nvPr/>
        </p:nvSpPr>
        <p:spPr>
          <a:xfrm>
            <a:off x="0" y="411510"/>
            <a:ext cx="8832850" cy="4714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Операция И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логическое умножение, конъюнкция)</a:t>
            </a:r>
          </a:p>
        </p:txBody>
      </p:sp>
      <p:graphicFrame>
        <p:nvGraphicFramePr>
          <p:cNvPr id="3" name="Group 236"/>
          <p:cNvGraphicFramePr>
            <a:graphicFrameLocks noGrp="1"/>
          </p:cNvGraphicFramePr>
          <p:nvPr/>
        </p:nvGraphicFramePr>
        <p:xfrm>
          <a:off x="2339752" y="1203598"/>
          <a:ext cx="4332287" cy="3200400"/>
        </p:xfrm>
        <a:graphic>
          <a:graphicData uri="http://schemas.openxmlformats.org/drawingml/2006/table">
            <a:tbl>
              <a:tblPr/>
              <a:tblGrid>
                <a:gridCol w="1444625"/>
                <a:gridCol w="1443037"/>
                <a:gridCol w="1444625"/>
              </a:tblGrid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 и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5711602" y="3783285"/>
            <a:ext cx="563562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8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5667152" y="1862410"/>
            <a:ext cx="563562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800">
                <a:solidFill>
                  <a:srgbClr val="FF0000"/>
                </a:solidFill>
              </a:rPr>
              <a:t>0</a:t>
            </a:r>
          </a:p>
        </p:txBody>
      </p:sp>
      <p:grpSp>
        <p:nvGrpSpPr>
          <p:cNvPr id="6" name="Group 50"/>
          <p:cNvGrpSpPr>
            <a:grpSpLocks/>
          </p:cNvGrpSpPr>
          <p:nvPr/>
        </p:nvGrpSpPr>
        <p:grpSpPr bwMode="auto">
          <a:xfrm>
            <a:off x="2868389" y="1873523"/>
            <a:ext cx="1963738" cy="565150"/>
            <a:chOff x="789" y="1935"/>
            <a:chExt cx="1237" cy="356"/>
          </a:xfrm>
        </p:grpSpPr>
        <p:sp>
          <p:nvSpPr>
            <p:cNvPr id="7" name="Rectangle 46"/>
            <p:cNvSpPr>
              <a:spLocks noChangeArrowheads="1"/>
            </p:cNvSpPr>
            <p:nvPr/>
          </p:nvSpPr>
          <p:spPr bwMode="auto">
            <a:xfrm>
              <a:off x="789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800"/>
                <a:t>0</a:t>
              </a:r>
            </a:p>
          </p:txBody>
        </p:sp>
        <p:sp>
          <p:nvSpPr>
            <p:cNvPr id="8" name="Rectangle 47"/>
            <p:cNvSpPr>
              <a:spLocks noChangeArrowheads="1"/>
            </p:cNvSpPr>
            <p:nvPr/>
          </p:nvSpPr>
          <p:spPr bwMode="auto">
            <a:xfrm>
              <a:off x="1671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800"/>
                <a:t>0</a:t>
              </a:r>
            </a:p>
          </p:txBody>
        </p:sp>
      </p:grpSp>
      <p:grpSp>
        <p:nvGrpSpPr>
          <p:cNvPr id="9" name="Group 51"/>
          <p:cNvGrpSpPr>
            <a:grpSpLocks/>
          </p:cNvGrpSpPr>
          <p:nvPr/>
        </p:nvGrpSpPr>
        <p:grpSpPr bwMode="auto">
          <a:xfrm>
            <a:off x="2869977" y="2518048"/>
            <a:ext cx="1963737" cy="565150"/>
            <a:chOff x="789" y="1935"/>
            <a:chExt cx="1237" cy="356"/>
          </a:xfrm>
        </p:grpSpPr>
        <p:sp>
          <p:nvSpPr>
            <p:cNvPr id="10" name="Rectangle 52"/>
            <p:cNvSpPr>
              <a:spLocks noChangeArrowheads="1"/>
            </p:cNvSpPr>
            <p:nvPr/>
          </p:nvSpPr>
          <p:spPr bwMode="auto">
            <a:xfrm>
              <a:off x="789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800"/>
                <a:t>0</a:t>
              </a:r>
            </a:p>
          </p:txBody>
        </p:sp>
        <p:sp>
          <p:nvSpPr>
            <p:cNvPr id="11" name="Rectangle 53"/>
            <p:cNvSpPr>
              <a:spLocks noChangeArrowheads="1"/>
            </p:cNvSpPr>
            <p:nvPr/>
          </p:nvSpPr>
          <p:spPr bwMode="auto">
            <a:xfrm>
              <a:off x="1671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800"/>
                <a:t>1</a:t>
              </a:r>
              <a:endParaRPr lang="ru-RU" sz="3800"/>
            </a:p>
          </p:txBody>
        </p:sp>
      </p:grpSp>
      <p:grpSp>
        <p:nvGrpSpPr>
          <p:cNvPr id="12" name="Group 54"/>
          <p:cNvGrpSpPr>
            <a:grpSpLocks/>
          </p:cNvGrpSpPr>
          <p:nvPr/>
        </p:nvGrpSpPr>
        <p:grpSpPr bwMode="auto">
          <a:xfrm>
            <a:off x="2869977" y="3148285"/>
            <a:ext cx="1963737" cy="565150"/>
            <a:chOff x="789" y="1935"/>
            <a:chExt cx="1237" cy="356"/>
          </a:xfrm>
        </p:grpSpPr>
        <p:sp>
          <p:nvSpPr>
            <p:cNvPr id="13" name="Rectangle 55"/>
            <p:cNvSpPr>
              <a:spLocks noChangeArrowheads="1"/>
            </p:cNvSpPr>
            <p:nvPr/>
          </p:nvSpPr>
          <p:spPr bwMode="auto">
            <a:xfrm>
              <a:off x="789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800"/>
                <a:t>1</a:t>
              </a:r>
              <a:endParaRPr lang="ru-RU" sz="3800"/>
            </a:p>
          </p:txBody>
        </p:sp>
        <p:sp>
          <p:nvSpPr>
            <p:cNvPr id="14" name="Rectangle 56"/>
            <p:cNvSpPr>
              <a:spLocks noChangeArrowheads="1"/>
            </p:cNvSpPr>
            <p:nvPr/>
          </p:nvSpPr>
          <p:spPr bwMode="auto">
            <a:xfrm>
              <a:off x="1671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800"/>
                <a:t>0</a:t>
              </a:r>
            </a:p>
          </p:txBody>
        </p:sp>
      </p:grpSp>
      <p:grpSp>
        <p:nvGrpSpPr>
          <p:cNvPr id="15" name="Group 57"/>
          <p:cNvGrpSpPr>
            <a:grpSpLocks/>
          </p:cNvGrpSpPr>
          <p:nvPr/>
        </p:nvGrpSpPr>
        <p:grpSpPr bwMode="auto">
          <a:xfrm>
            <a:off x="2869977" y="3783285"/>
            <a:ext cx="1963737" cy="565150"/>
            <a:chOff x="789" y="1935"/>
            <a:chExt cx="1237" cy="356"/>
          </a:xfrm>
        </p:grpSpPr>
        <p:sp>
          <p:nvSpPr>
            <p:cNvPr id="16" name="Rectangle 58"/>
            <p:cNvSpPr>
              <a:spLocks noChangeArrowheads="1"/>
            </p:cNvSpPr>
            <p:nvPr/>
          </p:nvSpPr>
          <p:spPr bwMode="auto">
            <a:xfrm>
              <a:off x="789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800" dirty="0"/>
                <a:t>1</a:t>
              </a:r>
              <a:endParaRPr lang="ru-RU" sz="3800" dirty="0"/>
            </a:p>
          </p:txBody>
        </p:sp>
        <p:sp>
          <p:nvSpPr>
            <p:cNvPr id="17" name="Rectangle 59"/>
            <p:cNvSpPr>
              <a:spLocks noChangeArrowheads="1"/>
            </p:cNvSpPr>
            <p:nvPr/>
          </p:nvSpPr>
          <p:spPr bwMode="auto">
            <a:xfrm>
              <a:off x="1671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800"/>
                <a:t>1</a:t>
              </a:r>
              <a:endParaRPr lang="ru-RU" sz="3800"/>
            </a:p>
          </p:txBody>
        </p:sp>
      </p:grpSp>
      <p:sp>
        <p:nvSpPr>
          <p:cNvPr id="18" name="Rectangle 94"/>
          <p:cNvSpPr>
            <a:spLocks noChangeArrowheads="1"/>
          </p:cNvSpPr>
          <p:nvPr/>
        </p:nvSpPr>
        <p:spPr bwMode="auto">
          <a:xfrm>
            <a:off x="5676677" y="2503760"/>
            <a:ext cx="563562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8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9" name="Rectangle 95"/>
          <p:cNvSpPr>
            <a:spLocks noChangeArrowheads="1"/>
          </p:cNvSpPr>
          <p:nvPr/>
        </p:nvSpPr>
        <p:spPr bwMode="auto">
          <a:xfrm>
            <a:off x="5702077" y="3124473"/>
            <a:ext cx="563562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800">
                <a:solidFill>
                  <a:srgbClr val="FF0000"/>
                </a:solidFill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18" grpId="0" autoUpdateAnimBg="0"/>
      <p:bldP spid="1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4"/>
          <p:cNvSpPr txBox="1">
            <a:spLocks/>
          </p:cNvSpPr>
          <p:nvPr/>
        </p:nvSpPr>
        <p:spPr>
          <a:xfrm>
            <a:off x="311150" y="301625"/>
            <a:ext cx="8699500" cy="4714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Операция ИЛИ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логическое сложение, дизъюнкция)</a:t>
            </a:r>
          </a:p>
        </p:txBody>
      </p:sp>
      <p:graphicFrame>
        <p:nvGraphicFramePr>
          <p:cNvPr id="3" name="Group 203"/>
          <p:cNvGraphicFramePr>
            <a:graphicFrameLocks noGrp="1"/>
          </p:cNvGraphicFramePr>
          <p:nvPr/>
        </p:nvGraphicFramePr>
        <p:xfrm>
          <a:off x="2339752" y="1131590"/>
          <a:ext cx="4332287" cy="3200400"/>
        </p:xfrm>
        <a:graphic>
          <a:graphicData uri="http://schemas.openxmlformats.org/drawingml/2006/table">
            <a:tbl>
              <a:tblPr/>
              <a:tblGrid>
                <a:gridCol w="1138237"/>
                <a:gridCol w="1174750"/>
                <a:gridCol w="2019300"/>
              </a:tblGrid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 или 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5405214" y="3722390"/>
            <a:ext cx="5635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8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" name="Rectangle 32"/>
          <p:cNvSpPr>
            <a:spLocks noChangeArrowheads="1"/>
          </p:cNvSpPr>
          <p:nvPr/>
        </p:nvSpPr>
        <p:spPr bwMode="auto">
          <a:xfrm>
            <a:off x="5360764" y="1801515"/>
            <a:ext cx="5635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800">
                <a:solidFill>
                  <a:srgbClr val="FF0000"/>
                </a:solidFill>
              </a:rPr>
              <a:t>0</a:t>
            </a:r>
            <a:endParaRPr lang="ru-RU" sz="3800">
              <a:solidFill>
                <a:srgbClr val="FF0000"/>
              </a:solidFill>
            </a:endParaRPr>
          </a:p>
        </p:txBody>
      </p: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2742977" y="1801515"/>
            <a:ext cx="1566862" cy="565150"/>
            <a:chOff x="789" y="1935"/>
            <a:chExt cx="1237" cy="356"/>
          </a:xfrm>
        </p:grpSpPr>
        <p:sp>
          <p:nvSpPr>
            <p:cNvPr id="7" name="Rectangle 35"/>
            <p:cNvSpPr>
              <a:spLocks noChangeArrowheads="1"/>
            </p:cNvSpPr>
            <p:nvPr/>
          </p:nvSpPr>
          <p:spPr bwMode="auto">
            <a:xfrm>
              <a:off x="789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800" dirty="0"/>
                <a:t>0</a:t>
              </a:r>
            </a:p>
          </p:txBody>
        </p:sp>
        <p:sp>
          <p:nvSpPr>
            <p:cNvPr id="8" name="Rectangle 36"/>
            <p:cNvSpPr>
              <a:spLocks noChangeArrowheads="1"/>
            </p:cNvSpPr>
            <p:nvPr/>
          </p:nvSpPr>
          <p:spPr bwMode="auto">
            <a:xfrm>
              <a:off x="1671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800"/>
                <a:t>0</a:t>
              </a:r>
            </a:p>
          </p:txBody>
        </p:sp>
      </p:grp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2742977" y="2446040"/>
            <a:ext cx="1566862" cy="565150"/>
            <a:chOff x="789" y="1935"/>
            <a:chExt cx="1237" cy="356"/>
          </a:xfrm>
        </p:grpSpPr>
        <p:sp>
          <p:nvSpPr>
            <p:cNvPr id="10" name="Rectangle 38"/>
            <p:cNvSpPr>
              <a:spLocks noChangeArrowheads="1"/>
            </p:cNvSpPr>
            <p:nvPr/>
          </p:nvSpPr>
          <p:spPr bwMode="auto">
            <a:xfrm>
              <a:off x="789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800"/>
                <a:t>0</a:t>
              </a:r>
            </a:p>
          </p:txBody>
        </p:sp>
        <p:sp>
          <p:nvSpPr>
            <p:cNvPr id="11" name="Rectangle 39"/>
            <p:cNvSpPr>
              <a:spLocks noChangeArrowheads="1"/>
            </p:cNvSpPr>
            <p:nvPr/>
          </p:nvSpPr>
          <p:spPr bwMode="auto">
            <a:xfrm>
              <a:off x="1671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800"/>
                <a:t>1</a:t>
              </a:r>
              <a:endParaRPr lang="ru-RU" sz="3800"/>
            </a:p>
          </p:txBody>
        </p:sp>
      </p:grpSp>
      <p:grpSp>
        <p:nvGrpSpPr>
          <p:cNvPr id="12" name="Group 40"/>
          <p:cNvGrpSpPr>
            <a:grpSpLocks/>
          </p:cNvGrpSpPr>
          <p:nvPr/>
        </p:nvGrpSpPr>
        <p:grpSpPr bwMode="auto">
          <a:xfrm>
            <a:off x="2744564" y="3076277"/>
            <a:ext cx="1566863" cy="565150"/>
            <a:chOff x="789" y="1935"/>
            <a:chExt cx="1237" cy="356"/>
          </a:xfrm>
        </p:grpSpPr>
        <p:sp>
          <p:nvSpPr>
            <p:cNvPr id="13" name="Rectangle 41"/>
            <p:cNvSpPr>
              <a:spLocks noChangeArrowheads="1"/>
            </p:cNvSpPr>
            <p:nvPr/>
          </p:nvSpPr>
          <p:spPr bwMode="auto">
            <a:xfrm>
              <a:off x="789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800"/>
                <a:t>1</a:t>
              </a:r>
              <a:endParaRPr lang="ru-RU" sz="3800"/>
            </a:p>
          </p:txBody>
        </p:sp>
        <p:sp>
          <p:nvSpPr>
            <p:cNvPr id="14" name="Rectangle 42"/>
            <p:cNvSpPr>
              <a:spLocks noChangeArrowheads="1"/>
            </p:cNvSpPr>
            <p:nvPr/>
          </p:nvSpPr>
          <p:spPr bwMode="auto">
            <a:xfrm>
              <a:off x="1671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800"/>
                <a:t>0</a:t>
              </a:r>
            </a:p>
          </p:txBody>
        </p:sp>
      </p:grpSp>
      <p:grpSp>
        <p:nvGrpSpPr>
          <p:cNvPr id="15" name="Group 43"/>
          <p:cNvGrpSpPr>
            <a:grpSpLocks/>
          </p:cNvGrpSpPr>
          <p:nvPr/>
        </p:nvGrpSpPr>
        <p:grpSpPr bwMode="auto">
          <a:xfrm>
            <a:off x="2744564" y="3711277"/>
            <a:ext cx="1566863" cy="565150"/>
            <a:chOff x="789" y="1935"/>
            <a:chExt cx="1237" cy="356"/>
          </a:xfrm>
        </p:grpSpPr>
        <p:sp>
          <p:nvSpPr>
            <p:cNvPr id="16" name="Rectangle 44"/>
            <p:cNvSpPr>
              <a:spLocks noChangeArrowheads="1"/>
            </p:cNvSpPr>
            <p:nvPr/>
          </p:nvSpPr>
          <p:spPr bwMode="auto">
            <a:xfrm>
              <a:off x="789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800"/>
                <a:t>1</a:t>
              </a:r>
              <a:endParaRPr lang="ru-RU" sz="3800"/>
            </a:p>
          </p:txBody>
        </p:sp>
        <p:sp>
          <p:nvSpPr>
            <p:cNvPr id="17" name="Rectangle 45"/>
            <p:cNvSpPr>
              <a:spLocks noChangeArrowheads="1"/>
            </p:cNvSpPr>
            <p:nvPr/>
          </p:nvSpPr>
          <p:spPr bwMode="auto">
            <a:xfrm>
              <a:off x="1671" y="1935"/>
              <a:ext cx="35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800"/>
                <a:t>1</a:t>
              </a:r>
              <a:endParaRPr lang="ru-RU" sz="3800"/>
            </a:p>
          </p:txBody>
        </p:sp>
      </p:grpSp>
      <p:sp>
        <p:nvSpPr>
          <p:cNvPr id="18" name="Rectangle 61"/>
          <p:cNvSpPr>
            <a:spLocks noChangeArrowheads="1"/>
          </p:cNvSpPr>
          <p:nvPr/>
        </p:nvSpPr>
        <p:spPr bwMode="auto">
          <a:xfrm>
            <a:off x="5370289" y="2442865"/>
            <a:ext cx="5635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800">
                <a:solidFill>
                  <a:srgbClr val="FF0000"/>
                </a:solidFill>
              </a:rPr>
              <a:t>1</a:t>
            </a:r>
            <a:endParaRPr lang="ru-RU" sz="3800">
              <a:solidFill>
                <a:srgbClr val="FF0000"/>
              </a:solidFill>
            </a:endParaRPr>
          </a:p>
        </p:txBody>
      </p:sp>
      <p:sp>
        <p:nvSpPr>
          <p:cNvPr id="19" name="Rectangle 62"/>
          <p:cNvSpPr>
            <a:spLocks noChangeArrowheads="1"/>
          </p:cNvSpPr>
          <p:nvPr/>
        </p:nvSpPr>
        <p:spPr bwMode="auto">
          <a:xfrm>
            <a:off x="5395689" y="3063577"/>
            <a:ext cx="5635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800">
                <a:solidFill>
                  <a:srgbClr val="FF0000"/>
                </a:solidFill>
              </a:rPr>
              <a:t>1</a:t>
            </a:r>
            <a:endParaRPr lang="ru-RU" sz="3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18" grpId="0" autoUpdateAnimBg="0"/>
      <p:bldP spid="19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c3d3574c1859d842d133b75594c728c79807b2"/>
</p:tagLst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952</Words>
  <Application>Microsoft Office PowerPoint</Application>
  <PresentationFormat>Экран (16:9)</PresentationFormat>
  <Paragraphs>213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Формула</vt:lpstr>
      <vt:lpstr>Элементы  математической логики</vt:lpstr>
      <vt:lpstr>Слайд 2</vt:lpstr>
      <vt:lpstr>Логика (др.греч) – это наука о том, как правильно рассуждать, делать выводы, доказывать утверждения.</vt:lpstr>
      <vt:lpstr>Высказывание или нет?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Синяя мозаика - шаблон презентации с сайта http://presentation-creation.ru</dc:title>
  <dc:creator>obstinate</dc:creator>
  <dc:description>Шаблон презентации с сайта http://presentation-creation.ru/</dc:description>
  <cp:lastModifiedBy>Кирилл Поползин</cp:lastModifiedBy>
  <cp:revision>66</cp:revision>
  <dcterms:created xsi:type="dcterms:W3CDTF">2017-06-26T17:55:09Z</dcterms:created>
  <dcterms:modified xsi:type="dcterms:W3CDTF">2024-10-22T12:02:34Z</dcterms:modified>
</cp:coreProperties>
</file>