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5" r:id="rId3"/>
    <p:sldId id="274" r:id="rId4"/>
    <p:sldId id="275" r:id="rId5"/>
    <p:sldId id="276" r:id="rId6"/>
    <p:sldId id="272" r:id="rId7"/>
    <p:sldId id="269" r:id="rId8"/>
    <p:sldId id="268" r:id="rId9"/>
    <p:sldId id="257" r:id="rId10"/>
    <p:sldId id="259" r:id="rId11"/>
    <p:sldId id="260" r:id="rId12"/>
    <p:sldId id="261" r:id="rId13"/>
    <p:sldId id="271" r:id="rId14"/>
    <p:sldId id="277" r:id="rId15"/>
    <p:sldId id="279" r:id="rId16"/>
  </p:sldIdLst>
  <p:sldSz cx="9144000" cy="5143500" type="screen16x9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70"/>
    <a:srgbClr val="005DA2"/>
    <a:srgbClr val="00569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84" y="-11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9006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806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3793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0224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1171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4783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0649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896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11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3343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4575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7D9F-87EE-42CF-A66B-146662F6D3FD}" type="datetimeFigureOut">
              <a:rPr lang="ru-RU" smtClean="0"/>
              <a:pPr/>
              <a:t>23.10.2024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7304C-43C6-4DDA-850B-349297FA5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1762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131590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4070"/>
                </a:solidFill>
              </a:rPr>
              <a:t>«В жизни нет гарантий, существуют одни вероятности»</a:t>
            </a:r>
            <a:endParaRPr lang="ru-RU" sz="4000" b="1" dirty="0">
              <a:solidFill>
                <a:srgbClr val="00407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3147814"/>
            <a:ext cx="32403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 smtClean="0">
                <a:solidFill>
                  <a:srgbClr val="004070"/>
                </a:solidFill>
              </a:rPr>
              <a:t>Том </a:t>
            </a:r>
            <a:r>
              <a:rPr lang="ru-RU" sz="2200" b="1" i="1" dirty="0" err="1" smtClean="0">
                <a:solidFill>
                  <a:srgbClr val="004070"/>
                </a:solidFill>
              </a:rPr>
              <a:t>Клэнси</a:t>
            </a:r>
            <a:r>
              <a:rPr lang="ru-RU" sz="2200" b="1" i="1" dirty="0" smtClean="0">
                <a:solidFill>
                  <a:srgbClr val="004070"/>
                </a:solidFill>
              </a:rPr>
              <a:t>,  американский писатель</a:t>
            </a:r>
            <a:endParaRPr lang="ru-RU" sz="2200" b="1" i="1" dirty="0">
              <a:solidFill>
                <a:srgbClr val="0040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555526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Сергей выбрал ВУЗ и специальность, по которой ему для поступления кроме ЕГЭ необходимо сдавать дополнительные вступительные экзамены. 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Первым испытанием у  Сергея  был экзамен по литературе в форме собеседования.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Всего для подготовки к экзамену было предложено 100 вопросов по следующим разделам: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0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Задача №1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283718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Фольклор  - 7 вопросов;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Древнерусская литература – 14 вопросов;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Литература XVIII века  – 24 вопроса;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Литература XIX века – 21 вопрос;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Литература XX века (первая половина) – 16 вопросов;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Литература XX века (вторая половина) – 18 вопросов.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Сергей очень увлекается литературой XX века, поэтому в данном направлении подготовился лучше всего.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Какова вероятность того, что на экзамене Сергею достанется вопрос из его любимого раздела?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627534"/>
            <a:ext cx="1992726" cy="1696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27534"/>
            <a:ext cx="56886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Второе испытание Сергея – экзамен по иностранному языку, который был назначен на 9:00 понедельника.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Обычно члены семьи добираются до города на машинах (мамы или папы), но в данном случае случилась неприятность – папа в данный момент уехал на своем автомобиле в командировку, а у мамы внезапно не завелась машина. В связи с этим Сергею придется добираться до города на «маршрутке». У водителей необходимого нам маршрута есть четкие правила:</a:t>
            </a:r>
          </a:p>
          <a:p>
            <a:pPr indent="355600" algn="just"/>
            <a:endParaRPr lang="ru-RU" sz="1600" b="1" dirty="0" smtClean="0">
              <a:solidFill>
                <a:srgbClr val="00569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51470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Задача №2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859782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1. Автобус не провозит пассажиров стоя (в автобусе 20 мест);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2. Если на запланированное время отправки автобуса менее 15 пассажиров, то водитель должен подождать, пока данное количество пассажиров не будет достигнуто.</a:t>
            </a:r>
          </a:p>
          <a:p>
            <a:pPr indent="355600" algn="just"/>
            <a:r>
              <a:rPr lang="ru-RU" sz="1600" b="1" dirty="0" smtClean="0">
                <a:solidFill>
                  <a:srgbClr val="005696"/>
                </a:solidFill>
              </a:rPr>
              <a:t>Вероятность того, что в понедельник в автобусе окажется меньше 20 пассажиров, равна 0,94. Вероятность того, что окажется меньше 15 пассажиров, равна 0,56. Найдите вероятность того, что Сергей сможет уехать на автобусе строго по расписанию.</a:t>
            </a: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771550"/>
            <a:ext cx="2907356" cy="195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555526"/>
            <a:ext cx="58326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Как нам всем известно, все в нашей жизни идеально не бывает. Вот и Сергей (видимо в связи с тем, что опоздал на экзамен по английскому языку), не смог поступить на бюджет. Но всегда есть шанс перевестись на бюджетное отделение, если хорошо учится.</a:t>
            </a:r>
          </a:p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Родители Сергея очень хотят воплотить в жизнь мечту сына и у них есть сбережения, чтобы оплатить первый год обучения.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51470"/>
            <a:ext cx="2592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Задача №3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075806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Они верят в своего сына и надеются, что он сможет как можно быстрее перевестись на «бюджет».</a:t>
            </a:r>
          </a:p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Вероятность того, что Сергей переведется на «бюджет» после окончания 1 курса, равна 0,9. Вероятность того, что Сергей переведется на «бюджет» после 2 курса, равна 0,82. Найдите вероятность того, что Сергей сможет перевестись на бюджетное отделение на 2 курсе после зимней сессии.</a:t>
            </a:r>
            <a:endParaRPr lang="ru-RU" b="1" dirty="0">
              <a:solidFill>
                <a:srgbClr val="005696"/>
              </a:solidFill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 cstate="print"/>
          <a:srcRect l="11139" r="7665" b="12221"/>
          <a:stretch>
            <a:fillRect/>
          </a:stretch>
        </p:blipFill>
        <p:spPr bwMode="auto">
          <a:xfrm>
            <a:off x="6228184" y="195486"/>
            <a:ext cx="266429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99542"/>
            <a:ext cx="60486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В каждом торговом центре есть  два одинаковых автомата по продаже кофе, которые обслуживает Марина с подругой. </a:t>
            </a:r>
          </a:p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Вероятность того, что к концу дня в автомате закончится кофе, равна 0,12. Вероятность того, что кофе закончится в обоих автоматах, равна 0,08. </a:t>
            </a:r>
          </a:p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В связи с тем, что Марина с подругой затруднительно после учебы объехать все точки с автоматами по продаже кофе, у них появилась необходимость выяснить вероятность того, что к концу дня кофе останется в обоих автоматах. </a:t>
            </a:r>
          </a:p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Задача №4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3795886"/>
            <a:ext cx="61206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Найдите данную вероятность и сделайте вывод – могут ли подруги не посещать каждую торговую точку ежедневно для обслуживания автоматов?</a:t>
            </a:r>
            <a:endParaRPr lang="ru-RU" b="1" dirty="0">
              <a:solidFill>
                <a:srgbClr val="005696"/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3471" y="339502"/>
            <a:ext cx="2670529" cy="4206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915566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4070"/>
                </a:solidFill>
              </a:rPr>
              <a:t>«Низкая вероятность  не означает нулевую»</a:t>
            </a:r>
            <a:endParaRPr lang="ru-RU" sz="4000" b="1" dirty="0">
              <a:solidFill>
                <a:srgbClr val="00407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787774"/>
            <a:ext cx="3168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 smtClean="0">
                <a:solidFill>
                  <a:srgbClr val="004070"/>
                </a:solidFill>
              </a:rPr>
              <a:t>Токучи</a:t>
            </a:r>
            <a:r>
              <a:rPr lang="ru-RU" b="1" i="1" dirty="0" smtClean="0">
                <a:solidFill>
                  <a:srgbClr val="004070"/>
                </a:solidFill>
              </a:rPr>
              <a:t> </a:t>
            </a:r>
            <a:r>
              <a:rPr lang="ru-RU" b="1" i="1" dirty="0" err="1" smtClean="0">
                <a:solidFill>
                  <a:srgbClr val="004070"/>
                </a:solidFill>
              </a:rPr>
              <a:t>Тоа</a:t>
            </a:r>
            <a:r>
              <a:rPr lang="ru-RU" b="1" i="1" dirty="0" smtClean="0">
                <a:solidFill>
                  <a:srgbClr val="004070"/>
                </a:solidFill>
              </a:rPr>
              <a:t>, персонаж японского мультфильма «Один на вылет»</a:t>
            </a:r>
            <a:endParaRPr lang="ru-RU" b="1" i="1" dirty="0">
              <a:solidFill>
                <a:srgbClr val="0040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99542"/>
            <a:ext cx="835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Стрелок стреляет по мишени один раз. В случае промаха стрелок делает второй выстрел по той же мишени. Вероятность попасть в мишень при одном выстреле равна 0,7. Найдите вероятность того, что мишень будет поражена (либо первым, либо вторым выстрелом). </a:t>
            </a:r>
          </a:p>
          <a:p>
            <a:pPr indent="355600" algn="just"/>
            <a:endParaRPr lang="ru-RU" b="1" dirty="0" smtClean="0">
              <a:solidFill>
                <a:srgbClr val="005696"/>
              </a:solidFill>
            </a:endParaRPr>
          </a:p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Вероятность того, что на тесте по химии учащийся П. верно решит больше 8 задач, равна 0,48. Вероятность того, что П. верно решит больше 7 задач, равна 0,54. Найдите вероятность того, что П. верно решит ровно 8 задач</a:t>
            </a:r>
            <a:r>
              <a:rPr lang="ru-RU" b="1" dirty="0" smtClean="0">
                <a:solidFill>
                  <a:srgbClr val="005696"/>
                </a:solidFill>
              </a:rPr>
              <a:t>.</a:t>
            </a:r>
            <a:endParaRPr lang="ru-RU" b="1" smtClean="0">
              <a:solidFill>
                <a:srgbClr val="005696"/>
              </a:solidFill>
            </a:endParaRPr>
          </a:p>
          <a:p>
            <a:pPr indent="355600" algn="just"/>
            <a:endParaRPr lang="ru-RU" b="1" dirty="0" smtClean="0">
              <a:solidFill>
                <a:srgbClr val="005696"/>
              </a:solidFill>
            </a:endParaRPr>
          </a:p>
          <a:p>
            <a:pPr indent="355600" algn="just"/>
            <a:r>
              <a:rPr lang="ru-RU" b="1" dirty="0" smtClean="0">
                <a:solidFill>
                  <a:srgbClr val="005696"/>
                </a:solidFill>
              </a:rPr>
              <a:t>На тестировании по математике учащийся А. верно решит больше 4 задач с вероятностью 0,76. Вероятность того, что А. верно решит больше 3 задач, равна 0,89. Найдите вероятность того, что ученик верно решит ровно 4 задачи.</a:t>
            </a:r>
            <a:endParaRPr lang="ru-RU" b="1" dirty="0" smtClean="0">
              <a:solidFill>
                <a:srgbClr val="00569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0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Дополнительные </a:t>
            </a:r>
            <a:r>
              <a:rPr lang="ru-RU" sz="3600" b="1" dirty="0" err="1" smtClean="0">
                <a:solidFill>
                  <a:schemeClr val="accent2">
                    <a:lumMod val="50000"/>
                  </a:schemeClr>
                </a:solidFill>
              </a:rPr>
              <a:t>задчи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7494"/>
            <a:ext cx="8229600" cy="8572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4070"/>
                </a:solidFill>
                <a:latin typeface="Calibri" pitchFamily="34" charset="0"/>
                <a:cs typeface="Calibri" pitchFamily="34" charset="0"/>
              </a:rPr>
              <a:t>Что называется объединением событий?</a:t>
            </a:r>
            <a:endParaRPr lang="ru-RU" sz="3200" dirty="0">
              <a:solidFill>
                <a:srgbClr val="00407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7614"/>
            <a:ext cx="8229600" cy="3394472"/>
          </a:xfrm>
        </p:spPr>
        <p:txBody>
          <a:bodyPr>
            <a:normAutofit/>
          </a:bodyPr>
          <a:lstStyle/>
          <a:p>
            <a:pPr marL="0" indent="363538" algn="just">
              <a:lnSpc>
                <a:spcPct val="110000"/>
              </a:lnSpc>
              <a:buNone/>
            </a:pPr>
            <a:r>
              <a:rPr lang="ru-RU" sz="2400" b="1" i="1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Объединением событий А и В называется событие С, которое происходит тогда и только тогда, когда происходит хотя бы одно из двух событий А или В.</a:t>
            </a:r>
          </a:p>
          <a:p>
            <a:pPr marL="0" indent="363538" algn="just">
              <a:lnSpc>
                <a:spcPct val="110000"/>
              </a:lnSpc>
              <a:buNone/>
            </a:pPr>
            <a:r>
              <a:rPr lang="ru-RU" sz="2400" b="1" i="1" u="sng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Обозначение:</a:t>
            </a:r>
            <a:r>
              <a:rPr lang="ru-RU" sz="2400" b="1" i="1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 C = A </a:t>
            </a:r>
            <a:r>
              <a:rPr lang="en-US" sz="2400" i="1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U</a:t>
            </a:r>
            <a:r>
              <a:rPr lang="ru-RU" sz="2400" b="1" i="1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 B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7494"/>
            <a:ext cx="8229600" cy="8572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4070"/>
                </a:solidFill>
                <a:latin typeface="Calibri" pitchFamily="34" charset="0"/>
                <a:cs typeface="Calibri" pitchFamily="34" charset="0"/>
              </a:rPr>
              <a:t>Что называется пересечением событий?</a:t>
            </a:r>
            <a:endParaRPr lang="ru-RU" sz="3200" dirty="0">
              <a:solidFill>
                <a:srgbClr val="00407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7614"/>
            <a:ext cx="8229600" cy="3394472"/>
          </a:xfrm>
        </p:spPr>
        <p:txBody>
          <a:bodyPr>
            <a:normAutofit/>
          </a:bodyPr>
          <a:lstStyle/>
          <a:p>
            <a:pPr marL="0" indent="363538" algn="just">
              <a:lnSpc>
                <a:spcPct val="110000"/>
              </a:lnSpc>
              <a:buNone/>
            </a:pPr>
            <a:r>
              <a:rPr lang="ru-RU" sz="2400" b="1" i="1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Пересечением событий А и В называется событие С, которое происходит тогда и только тогда, когда происходят одновременно оба события А и В.</a:t>
            </a:r>
          </a:p>
          <a:p>
            <a:pPr marL="0" indent="363538" algn="just">
              <a:lnSpc>
                <a:spcPct val="110000"/>
              </a:lnSpc>
              <a:buNone/>
            </a:pPr>
            <a:r>
              <a:rPr lang="ru-RU" sz="2400" b="1" i="1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Обозначение: C = A ∩ B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7494"/>
            <a:ext cx="8229600" cy="85725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4070"/>
                </a:solidFill>
                <a:latin typeface="Calibri" pitchFamily="34" charset="0"/>
                <a:cs typeface="Calibri" pitchFamily="34" charset="0"/>
              </a:rPr>
              <a:t>Какие события называются несовместными?</a:t>
            </a:r>
            <a:endParaRPr lang="ru-RU" sz="3200" dirty="0">
              <a:solidFill>
                <a:srgbClr val="00407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7654"/>
            <a:ext cx="8229600" cy="2307703"/>
          </a:xfrm>
        </p:spPr>
        <p:txBody>
          <a:bodyPr>
            <a:normAutofit/>
          </a:bodyPr>
          <a:lstStyle/>
          <a:p>
            <a:pPr marL="0" indent="363538" algn="just">
              <a:buNone/>
            </a:pPr>
            <a:r>
              <a:rPr lang="ru-RU" sz="2400" b="1" i="1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Два события А и В называются несовместными, если их пресечение пусто (т.е. они не могут произойти одновременно).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03598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4070"/>
                </a:solidFill>
                <a:latin typeface="Calibri" pitchFamily="34" charset="0"/>
                <a:cs typeface="Calibri" pitchFamily="34" charset="0"/>
              </a:rPr>
              <a:t>Формула сложения вероятностей для несовместных событий</a:t>
            </a:r>
            <a:endParaRPr lang="ru-RU" sz="3200" dirty="0">
              <a:solidFill>
                <a:srgbClr val="00407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2643758"/>
            <a:ext cx="4427984" cy="720080"/>
          </a:xfrm>
        </p:spPr>
        <p:txBody>
          <a:bodyPr>
            <a:normAutofit/>
          </a:bodyPr>
          <a:lstStyle/>
          <a:p>
            <a:pPr marL="0" indent="363538" algn="just">
              <a:buNone/>
            </a:pPr>
            <a:r>
              <a:rPr lang="ru-RU" b="1" i="1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Р(А U В) = Р(А) + Р(В)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69954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3200" b="1" dirty="0" smtClean="0">
                <a:solidFill>
                  <a:srgbClr val="004070"/>
                </a:solidFill>
                <a:latin typeface="Calibri" pitchFamily="34" charset="0"/>
                <a:ea typeface="+mj-ea"/>
                <a:cs typeface="Calibri" pitchFamily="34" charset="0"/>
              </a:rPr>
              <a:t>Формула сложения вероятностей для произвольных событий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407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2067694"/>
            <a:ext cx="8280920" cy="20882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 indent="363538" algn="just">
              <a:spcBef>
                <a:spcPct val="20000"/>
              </a:spcBef>
            </a:pPr>
            <a:r>
              <a:rPr lang="ru-RU" sz="3200" b="1" i="1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Если события А и В пересекаются, т.е. совместны, то вероятность их объединения  можно найти по формуле:</a:t>
            </a:r>
          </a:p>
          <a:p>
            <a:pPr lvl="0" indent="363538" algn="ctr">
              <a:spcBef>
                <a:spcPct val="20000"/>
              </a:spcBef>
            </a:pPr>
            <a:r>
              <a:rPr lang="ru-RU" sz="3200" b="1" i="1" dirty="0" smtClean="0">
                <a:solidFill>
                  <a:srgbClr val="005696"/>
                </a:solidFill>
                <a:latin typeface="Calibri" pitchFamily="34" charset="0"/>
                <a:cs typeface="Calibri" pitchFamily="34" charset="0"/>
              </a:rPr>
              <a:t>Р(А U В) = Р(А) + Р(В) – Р(А ∩ В)</a:t>
            </a:r>
            <a:endParaRPr kumimoji="0" lang="ru-RU" sz="3200" b="1" i="1" u="none" strike="noStrike" kern="1200" cap="none" spc="0" normalizeH="0" baseline="0" noProof="0" dirty="0" smtClean="0">
              <a:ln>
                <a:noFill/>
              </a:ln>
              <a:solidFill>
                <a:srgbClr val="005696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7614"/>
            <a:ext cx="7772400" cy="180019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Формула сложения вероятностей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338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71550"/>
            <a:ext cx="8229600" cy="339447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u="sng" dirty="0" smtClean="0">
                <a:solidFill>
                  <a:srgbClr val="004070"/>
                </a:solidFill>
                <a:latin typeface="Calibri" pitchFamily="34" charset="0"/>
                <a:cs typeface="Calibri" pitchFamily="34" charset="0"/>
              </a:rPr>
              <a:t>Цель урока:</a:t>
            </a:r>
            <a:r>
              <a:rPr lang="ru-RU" b="1" dirty="0" smtClean="0">
                <a:solidFill>
                  <a:srgbClr val="00407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b="1" i="1" dirty="0" smtClean="0">
                <a:solidFill>
                  <a:srgbClr val="004070"/>
                </a:solidFill>
                <a:latin typeface="Calibri" pitchFamily="34" charset="0"/>
                <a:cs typeface="Calibri" pitchFamily="34" charset="0"/>
              </a:rPr>
              <a:t>выработать умения решать задачи практической направленности на вероятность события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13"/>
          <p:cNvSpPr txBox="1">
            <a:spLocks noChangeArrowheads="1"/>
          </p:cNvSpPr>
          <p:nvPr/>
        </p:nvSpPr>
        <p:spPr bwMode="white">
          <a:xfrm>
            <a:off x="1149350" y="2030017"/>
            <a:ext cx="212883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FFFFFF"/>
                </a:solidFill>
              </a:rPr>
              <a:t>Заголовок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white">
          <a:xfrm>
            <a:off x="1149350" y="3062288"/>
            <a:ext cx="212883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solidFill>
                  <a:srgbClr val="FFFFFF"/>
                </a:solidFill>
              </a:rPr>
              <a:t>Заголовок</a:t>
            </a:r>
            <a:endParaRPr lang="en-US" sz="2000" b="1" dirty="0">
              <a:solidFill>
                <a:srgbClr val="FFFFFF"/>
              </a:solidFill>
            </a:endParaRPr>
          </a:p>
        </p:txBody>
      </p:sp>
      <p:sp>
        <p:nvSpPr>
          <p:cNvPr id="21" name="AutoShape 21"/>
          <p:cNvSpPr>
            <a:spLocks noChangeArrowheads="1"/>
          </p:cNvSpPr>
          <p:nvPr/>
        </p:nvSpPr>
        <p:spPr bwMode="gray">
          <a:xfrm>
            <a:off x="3354388" y="1984772"/>
            <a:ext cx="533400" cy="28575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23"/>
          <p:cNvSpPr>
            <a:spLocks noChangeArrowheads="1"/>
          </p:cNvSpPr>
          <p:nvPr/>
        </p:nvSpPr>
        <p:spPr bwMode="gray">
          <a:xfrm>
            <a:off x="3352800" y="3961210"/>
            <a:ext cx="533400" cy="28575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251520" y="411510"/>
            <a:ext cx="648072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ru-RU" sz="2000" b="1" dirty="0" smtClean="0">
                <a:solidFill>
                  <a:srgbClr val="005696"/>
                </a:solidFill>
              </a:rPr>
              <a:t>Рассмотрим несколько дней  из  жизни семьи, которая состоит из четырех человек:   мамы, папы и двух детей - старшей дочери Марины и ее брата Сергея.</a:t>
            </a:r>
          </a:p>
          <a:p>
            <a:pPr indent="355600" algn="just"/>
            <a:r>
              <a:rPr lang="ru-RU" sz="2000" b="1" dirty="0" smtClean="0">
                <a:solidFill>
                  <a:srgbClr val="005696"/>
                </a:solidFill>
              </a:rPr>
              <a:t>Мы уже рассматривали много различных ситуаций данной семьи: это и поездка на дачу, и  поездка  в отпуск на  море,  покупка долгожданной квартиры,  и много другое.</a:t>
            </a:r>
          </a:p>
          <a:p>
            <a:pPr indent="355600" algn="just"/>
            <a:r>
              <a:rPr lang="ru-RU" sz="2000" b="1" dirty="0" smtClean="0">
                <a:solidFill>
                  <a:srgbClr val="005696"/>
                </a:solidFill>
              </a:rPr>
              <a:t>Время идет достаточно быстро. Дети растут... Тоже произошло и с нашими героями – наша семья переехала из квартиры в свой дом в пригороде, Марина уже заканчивает 2-й курс, а Сергей готовится поступать. И вот, что из этого вышло…</a:t>
            </a:r>
          </a:p>
          <a:p>
            <a:pPr indent="355600" algn="just"/>
            <a:endParaRPr lang="ru-RU" sz="1900" b="1" dirty="0" smtClean="0">
              <a:solidFill>
                <a:srgbClr val="005696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699542"/>
            <a:ext cx="2047084" cy="337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18336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c3d3574c1859d842d133b75594c728c79807b2"/>
</p:tagLst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993</Words>
  <Application>Microsoft Office PowerPoint</Application>
  <PresentationFormat>Экран (16:9)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Что называется объединением событий?</vt:lpstr>
      <vt:lpstr>Что называется пересечением событий?</vt:lpstr>
      <vt:lpstr>Какие события называются несовместными?</vt:lpstr>
      <vt:lpstr>Формула сложения вероятностей для несовместных событий</vt:lpstr>
      <vt:lpstr>Слайд 6</vt:lpstr>
      <vt:lpstr>Тема урока: Формула сложения вероятностей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Синяя мозаика - шаблон презентации с сайта http://presentation-creation.ru</dc:title>
  <dc:creator>obstinate</dc:creator>
  <dc:description>Шаблон презентации с сайта http://presentation-creation.ru/</dc:description>
  <cp:lastModifiedBy>Кирилл Поползин</cp:lastModifiedBy>
  <cp:revision>58</cp:revision>
  <dcterms:created xsi:type="dcterms:W3CDTF">2017-06-26T17:55:09Z</dcterms:created>
  <dcterms:modified xsi:type="dcterms:W3CDTF">2024-10-23T15:58:31Z</dcterms:modified>
</cp:coreProperties>
</file>