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8"/>
  </p:notesMasterIdLst>
  <p:sldIdLst>
    <p:sldId id="280" r:id="rId2"/>
    <p:sldId id="298" r:id="rId3"/>
    <p:sldId id="299" r:id="rId4"/>
    <p:sldId id="288" r:id="rId5"/>
    <p:sldId id="301" r:id="rId6"/>
    <p:sldId id="300" r:id="rId7"/>
    <p:sldId id="294" r:id="rId8"/>
    <p:sldId id="303" r:id="rId9"/>
    <p:sldId id="302" r:id="rId10"/>
    <p:sldId id="304" r:id="rId11"/>
    <p:sldId id="305" r:id="rId12"/>
    <p:sldId id="308" r:id="rId13"/>
    <p:sldId id="306" r:id="rId14"/>
    <p:sldId id="307" r:id="rId15"/>
    <p:sldId id="309" r:id="rId16"/>
    <p:sldId id="292" r:id="rId17"/>
  </p:sldIdLst>
  <p:sldSz cx="9144000" cy="5143500" type="screen16x9"/>
  <p:notesSz cx="6858000" cy="9144000"/>
  <p:embeddedFontLst>
    <p:embeddedFont>
      <p:font typeface="Calibri" panose="020F0502020204030204" pitchFamily="34" charset="0"/>
      <p:regular r:id="rId19"/>
      <p:bold r:id="rId20"/>
      <p:italic r:id="rId21"/>
      <p:boldItalic r:id="rId22"/>
    </p:embeddedFont>
  </p:embeddedFontLst>
  <p:custDataLst>
    <p:tags r:id="rId2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B82"/>
    <a:srgbClr val="00CC00"/>
    <a:srgbClr val="0045D0"/>
    <a:srgbClr val="BBC8DD"/>
    <a:srgbClr val="C75F09"/>
    <a:srgbClr val="C85F08"/>
    <a:srgbClr val="A95007"/>
    <a:srgbClr val="2E6EBC"/>
    <a:srgbClr val="DF3C0F"/>
    <a:srgbClr val="6CA6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15" d="100"/>
          <a:sy n="115" d="100"/>
        </p:scale>
        <p:origin x="514" y="67"/>
      </p:cViewPr>
      <p:guideLst>
        <p:guide orient="horz" pos="2160"/>
        <p:guide pos="2880"/>
        <p:guide orient="horz" pos="16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30B8FD-2032-4B42-8821-E9034E515526}" type="datetimeFigureOut">
              <a:rPr lang="ru-RU" smtClean="0"/>
              <a:pPr/>
              <a:t>09.04.2025</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25FB66-955E-4684-93A8-270B2ED335F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EA744C-FE01-496A-A041-ED93458D1002}" type="datetimeFigureOut">
              <a:rPr lang="ru-RU" smtClean="0"/>
              <a:pPr/>
              <a:t>09.04.2025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9EA744C-FE01-496A-A041-ED93458D1002}" type="datetimeFigureOut">
              <a:rPr lang="ru-RU" smtClean="0"/>
              <a:pPr/>
              <a:t>09.04.2025</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0DD4E80-607C-4832-AF51-75727074878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467544" y="843558"/>
            <a:ext cx="8208912" cy="1944216"/>
          </a:xfrm>
        </p:spPr>
        <p:txBody>
          <a:bodyPr>
            <a:noAutofit/>
          </a:bodyPr>
          <a:lstStyle/>
          <a:p>
            <a:pPr marL="271463" indent="0" algn="ctr">
              <a:buNone/>
            </a:pPr>
            <a:r>
              <a:rPr lang="ru-RU" sz="3600" b="1" dirty="0" smtClean="0">
                <a:solidFill>
                  <a:srgbClr val="002B82"/>
                </a:solidFill>
                <a:latin typeface="Calibri" pitchFamily="34" charset="0"/>
                <a:cs typeface="Calibri" pitchFamily="34" charset="0"/>
              </a:rPr>
              <a:t>Практикум «Вероятность и статистика: Осваиваем </a:t>
            </a:r>
            <a:r>
              <a:rPr lang="ru-RU" sz="3600" b="1" dirty="0" err="1" smtClean="0">
                <a:solidFill>
                  <a:srgbClr val="002B82"/>
                </a:solidFill>
                <a:latin typeface="Calibri" pitchFamily="34" charset="0"/>
                <a:cs typeface="Calibri" pitchFamily="34" charset="0"/>
              </a:rPr>
              <a:t>ИКТ-инструменты</a:t>
            </a:r>
            <a:r>
              <a:rPr lang="ru-RU" sz="3600" b="1" dirty="0" smtClean="0">
                <a:solidFill>
                  <a:srgbClr val="002B82"/>
                </a:solidFill>
                <a:latin typeface="Calibri" pitchFamily="34" charset="0"/>
                <a:cs typeface="Calibri" pitchFamily="34" charset="0"/>
              </a:rPr>
              <a:t> для работы с данными»</a:t>
            </a:r>
          </a:p>
        </p:txBody>
      </p:sp>
      <p:sp>
        <p:nvSpPr>
          <p:cNvPr id="4" name="Прямоугольник 3"/>
          <p:cNvSpPr/>
          <p:nvPr/>
        </p:nvSpPr>
        <p:spPr>
          <a:xfrm>
            <a:off x="5364088" y="2859782"/>
            <a:ext cx="3096344" cy="830997"/>
          </a:xfrm>
          <a:prstGeom prst="rect">
            <a:avLst/>
          </a:prstGeom>
        </p:spPr>
        <p:txBody>
          <a:bodyPr wrap="square">
            <a:spAutoFit/>
          </a:bodyPr>
          <a:lstStyle/>
          <a:p>
            <a:r>
              <a:rPr lang="ru-RU" sz="1600" b="1" i="1" dirty="0" err="1" smtClean="0">
                <a:solidFill>
                  <a:srgbClr val="002B82"/>
                </a:solidFill>
                <a:latin typeface="Calibri" pitchFamily="34" charset="0"/>
                <a:cs typeface="Calibri" pitchFamily="34" charset="0"/>
              </a:rPr>
              <a:t>Поползин</a:t>
            </a:r>
            <a:r>
              <a:rPr lang="ru-RU" sz="1600" b="1" i="1" dirty="0" smtClean="0">
                <a:solidFill>
                  <a:srgbClr val="002B82"/>
                </a:solidFill>
                <a:latin typeface="Calibri" pitchFamily="34" charset="0"/>
                <a:cs typeface="Calibri" pitchFamily="34" charset="0"/>
              </a:rPr>
              <a:t> Кирилл Евгеньевич, учитель математики </a:t>
            </a:r>
          </a:p>
          <a:p>
            <a:r>
              <a:rPr lang="ru-RU" sz="1600" b="1" i="1" dirty="0" smtClean="0">
                <a:solidFill>
                  <a:srgbClr val="002B82"/>
                </a:solidFill>
                <a:latin typeface="Calibri" pitchFamily="34" charset="0"/>
                <a:cs typeface="Calibri" pitchFamily="34" charset="0"/>
              </a:rPr>
              <a:t>МБОУ «Гимназия №123» </a:t>
            </a:r>
            <a:endParaRPr lang="ru-RU" sz="1600" b="1" i="1" dirty="0">
              <a:solidFill>
                <a:srgbClr val="002B82"/>
              </a:solidFill>
              <a:latin typeface="Calibri" pitchFamily="34" charset="0"/>
              <a:cs typeface="Calibri" pitchFamily="34" charset="0"/>
            </a:endParaRPr>
          </a:p>
        </p:txBody>
      </p:sp>
    </p:spTree>
    <p:extLst>
      <p:ext uri="{BB962C8B-B14F-4D97-AF65-F5344CB8AC3E}">
        <p14:creationId xmlns:p14="http://schemas.microsoft.com/office/powerpoint/2010/main" val="2701773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71600" y="1203598"/>
            <a:ext cx="7272807" cy="1631216"/>
          </a:xfrm>
          <a:prstGeom prst="rect">
            <a:avLst/>
          </a:prstGeom>
          <a:noFill/>
        </p:spPr>
        <p:txBody>
          <a:bodyPr wrap="square" rtlCol="0">
            <a:spAutoFit/>
          </a:bodyPr>
          <a:lstStyle/>
          <a:p>
            <a:pPr indent="449263" algn="just"/>
            <a:r>
              <a:rPr lang="ru-RU" sz="2000" b="1" u="sng" dirty="0" smtClean="0">
                <a:solidFill>
                  <a:srgbClr val="002B82"/>
                </a:solidFill>
                <a:latin typeface="Calibri" pitchFamily="34" charset="0"/>
                <a:cs typeface="Calibri" pitchFamily="34" charset="0"/>
              </a:rPr>
              <a:t>Задача №4.</a:t>
            </a:r>
            <a:r>
              <a:rPr lang="ru-RU" sz="2000" b="1" dirty="0" smtClean="0">
                <a:solidFill>
                  <a:srgbClr val="002B82"/>
                </a:solidFill>
                <a:latin typeface="Calibri" pitchFamily="34" charset="0"/>
                <a:cs typeface="Calibri" pitchFamily="34" charset="0"/>
              </a:rPr>
              <a:t> По результатам ОГЭ по математике завучам пришла выгрузка с оценками учащихся по всей школе. </a:t>
            </a:r>
          </a:p>
          <a:p>
            <a:pPr indent="449263" algn="just"/>
            <a:r>
              <a:rPr lang="ru-RU" sz="2000" b="1" dirty="0" smtClean="0">
                <a:solidFill>
                  <a:srgbClr val="002B82"/>
                </a:solidFill>
                <a:latin typeface="Calibri" pitchFamily="34" charset="0"/>
                <a:cs typeface="Calibri" pitchFamily="34" charset="0"/>
              </a:rPr>
              <a:t>Для «очередного» отчета завучу необходимо посчитать, сколько человек сдали экзамен на «2», «3», «4» и «5», и долю соответственно.</a:t>
            </a:r>
            <a:endParaRPr lang="ru-RU" sz="2000" b="1" dirty="0">
              <a:solidFill>
                <a:srgbClr val="002B82"/>
              </a:solidFill>
              <a:latin typeface="Calibri" pitchFamily="34" charset="0"/>
              <a:cs typeface="Calibri" pitchFamily="34" charset="0"/>
            </a:endParaRPr>
          </a:p>
        </p:txBody>
      </p:sp>
      <p:sp>
        <p:nvSpPr>
          <p:cNvPr id="4" name="TextBox 3"/>
          <p:cNvSpPr txBox="1"/>
          <p:nvPr/>
        </p:nvSpPr>
        <p:spPr>
          <a:xfrm>
            <a:off x="1259632" y="339502"/>
            <a:ext cx="6768751"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Таблица распределения частот</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5616" y="1491630"/>
            <a:ext cx="7272807" cy="1569660"/>
          </a:xfrm>
          <a:prstGeom prst="rect">
            <a:avLst/>
          </a:prstGeom>
          <a:noFill/>
        </p:spPr>
        <p:txBody>
          <a:bodyPr wrap="square" rtlCol="0">
            <a:spAutoFit/>
          </a:bodyPr>
          <a:lstStyle/>
          <a:p>
            <a:pPr indent="449263" algn="just"/>
            <a:r>
              <a:rPr lang="ru-RU" sz="2400" b="1" dirty="0" smtClean="0">
                <a:solidFill>
                  <a:srgbClr val="002B82"/>
                </a:solidFill>
                <a:latin typeface="Calibri" pitchFamily="34" charset="0"/>
                <a:cs typeface="Calibri" pitchFamily="34" charset="0"/>
              </a:rPr>
              <a:t>Дисперсия в статистике — это мера, которая показывает разброс между результатами. Если все они близки к среднему, дисперсия низкая. А если результаты сильно различаются — высокая.</a:t>
            </a:r>
            <a:endParaRPr lang="ru-RU" sz="2400" b="1" dirty="0">
              <a:solidFill>
                <a:srgbClr val="002B82"/>
              </a:solidFill>
              <a:latin typeface="Calibri" pitchFamily="34" charset="0"/>
              <a:cs typeface="Calibri" pitchFamily="34" charset="0"/>
            </a:endParaRPr>
          </a:p>
        </p:txBody>
      </p:sp>
      <p:sp>
        <p:nvSpPr>
          <p:cNvPr id="4" name="TextBox 3"/>
          <p:cNvSpPr txBox="1"/>
          <p:nvPr/>
        </p:nvSpPr>
        <p:spPr>
          <a:xfrm>
            <a:off x="1259632" y="339502"/>
            <a:ext cx="6768751"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Дисперсия</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1640" y="1491630"/>
            <a:ext cx="6768751" cy="1446550"/>
          </a:xfrm>
          <a:prstGeom prst="rect">
            <a:avLst/>
          </a:prstGeom>
          <a:noFill/>
        </p:spPr>
        <p:txBody>
          <a:bodyPr wrap="square" rtlCol="0">
            <a:spAutoFit/>
          </a:bodyPr>
          <a:lstStyle/>
          <a:p>
            <a:pPr algn="ctr"/>
            <a:r>
              <a:rPr lang="ru-RU" sz="4400" b="1" dirty="0" smtClean="0">
                <a:solidFill>
                  <a:srgbClr val="002B82"/>
                </a:solidFill>
                <a:latin typeface="Calibri" pitchFamily="34" charset="0"/>
                <a:cs typeface="Calibri" pitchFamily="34" charset="0"/>
              </a:rPr>
              <a:t>Описательная статистика в </a:t>
            </a:r>
            <a:r>
              <a:rPr lang="en-US" sz="4400" b="1" dirty="0" smtClean="0">
                <a:solidFill>
                  <a:srgbClr val="002B82"/>
                </a:solidFill>
                <a:latin typeface="Calibri" pitchFamily="34" charset="0"/>
                <a:cs typeface="Calibri" pitchFamily="34" charset="0"/>
              </a:rPr>
              <a:t>MS E</a:t>
            </a:r>
            <a:r>
              <a:rPr lang="ru-RU" sz="4400" b="1" dirty="0" err="1" smtClean="0">
                <a:solidFill>
                  <a:srgbClr val="002B82"/>
                </a:solidFill>
                <a:latin typeface="Calibri" pitchFamily="34" charset="0"/>
                <a:cs typeface="Calibri" pitchFamily="34" charset="0"/>
              </a:rPr>
              <a:t>xcel</a:t>
            </a:r>
            <a:r>
              <a:rPr lang="ru-RU" sz="4400" b="1" dirty="0" smtClean="0">
                <a:solidFill>
                  <a:srgbClr val="002B82"/>
                </a:solidFill>
                <a:latin typeface="Calibri" pitchFamily="34" charset="0"/>
                <a:cs typeface="Calibri" pitchFamily="34" charset="0"/>
              </a:rPr>
              <a:t> в один клик!</a:t>
            </a:r>
            <a:endParaRPr lang="ru-RU" sz="44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339502"/>
            <a:ext cx="6768751" cy="461665"/>
          </a:xfrm>
          <a:prstGeom prst="rect">
            <a:avLst/>
          </a:prstGeom>
          <a:noFill/>
        </p:spPr>
        <p:txBody>
          <a:bodyPr wrap="square" rtlCol="0">
            <a:spAutoFit/>
          </a:bodyPr>
          <a:lstStyle/>
          <a:p>
            <a:pPr indent="449263" algn="ctr"/>
            <a:r>
              <a:rPr lang="ru-RU" sz="2400" b="1" dirty="0" smtClean="0">
                <a:solidFill>
                  <a:srgbClr val="002B82"/>
                </a:solidFill>
                <a:latin typeface="Calibri" pitchFamily="34" charset="0"/>
                <a:cs typeface="Calibri" pitchFamily="34" charset="0"/>
              </a:rPr>
              <a:t>Характеристики описательной статистики</a:t>
            </a:r>
            <a:endParaRPr lang="ru-RU" sz="2400" b="1" dirty="0">
              <a:solidFill>
                <a:srgbClr val="002B82"/>
              </a:solidFill>
              <a:latin typeface="Calibri" pitchFamily="34" charset="0"/>
              <a:cs typeface="Calibri" pitchFamily="34" charset="0"/>
            </a:endParaRPr>
          </a:p>
        </p:txBody>
      </p:sp>
      <p:sp>
        <p:nvSpPr>
          <p:cNvPr id="1025" name="Rectangle 1"/>
          <p:cNvSpPr>
            <a:spLocks noChangeArrowheads="1"/>
          </p:cNvSpPr>
          <p:nvPr/>
        </p:nvSpPr>
        <p:spPr bwMode="auto">
          <a:xfrm>
            <a:off x="755576" y="807844"/>
            <a:ext cx="770485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3619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Среднее</a:t>
            </a:r>
            <a:r>
              <a:rPr kumimoji="0" lang="ru-RU" sz="16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наиболее распространённая оценка среднего значения распределения. Является результатом деления суммы всех наблюдаемых числовых величин на их количество.  </a:t>
            </a:r>
            <a:endParaRPr kumimoji="0" lang="ru-RU" sz="16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Стандартная ошибка</a:t>
            </a:r>
            <a:r>
              <a:rPr kumimoji="0" lang="ru-RU" sz="16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параметр, характеризующий степень возможного отклонения среднего значения, полученного на исследуемой ограниченной выборке, от истинного среднего значения, полученного на всей совокупности элементов.  </a:t>
            </a:r>
            <a:endParaRPr kumimoji="0" lang="ru-RU" sz="16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Медиана</a:t>
            </a:r>
            <a:r>
              <a:rPr kumimoji="0" lang="ru-RU" sz="16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середина упорядоченной выборки. Чтобы её вычислить, выборку сначала необходимо упорядочить. Если выборка содержит чётное количество элементов, медиана лежит между двумя средними элементами выборки и равна среднему арифметическому, вычисленному по этим двум элементам.  </a:t>
            </a:r>
            <a:endParaRPr kumimoji="0" lang="ru-RU" sz="16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Мода</a:t>
            </a:r>
            <a:r>
              <a:rPr kumimoji="0" lang="ru-RU" sz="16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наиболее часто встречающееся (повторяющееся) значение в выборке.   </a:t>
            </a:r>
            <a:endParaRPr kumimoji="0" lang="ru-RU" sz="16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Стандартное отклонение</a:t>
            </a:r>
            <a:r>
              <a:rPr kumimoji="0" lang="ru-RU" sz="16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мера того, насколько широко разбросаны значения в выборке относительно их среднего. Не учитывает величину значений в выборке, а только степень рассеивания значений вокруг их среднего.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339502"/>
            <a:ext cx="6768751" cy="461665"/>
          </a:xfrm>
          <a:prstGeom prst="rect">
            <a:avLst/>
          </a:prstGeom>
          <a:noFill/>
        </p:spPr>
        <p:txBody>
          <a:bodyPr wrap="square" rtlCol="0">
            <a:spAutoFit/>
          </a:bodyPr>
          <a:lstStyle/>
          <a:p>
            <a:pPr indent="449263" algn="ctr"/>
            <a:r>
              <a:rPr lang="ru-RU" sz="2400" b="1" dirty="0" smtClean="0">
                <a:solidFill>
                  <a:srgbClr val="002B82"/>
                </a:solidFill>
                <a:latin typeface="Calibri" pitchFamily="34" charset="0"/>
                <a:cs typeface="Calibri" pitchFamily="34" charset="0"/>
              </a:rPr>
              <a:t>Характеристики описательной статистики</a:t>
            </a:r>
            <a:endParaRPr lang="ru-RU" sz="2400" b="1" dirty="0">
              <a:solidFill>
                <a:srgbClr val="002B82"/>
              </a:solidFill>
              <a:latin typeface="Calibri" pitchFamily="34" charset="0"/>
              <a:cs typeface="Calibri" pitchFamily="34" charset="0"/>
            </a:endParaRPr>
          </a:p>
        </p:txBody>
      </p:sp>
      <p:sp>
        <p:nvSpPr>
          <p:cNvPr id="1025" name="Rectangle 1"/>
          <p:cNvSpPr>
            <a:spLocks noChangeArrowheads="1"/>
          </p:cNvSpPr>
          <p:nvPr/>
        </p:nvSpPr>
        <p:spPr bwMode="auto">
          <a:xfrm>
            <a:off x="755576" y="700122"/>
            <a:ext cx="7704856"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Дисперсия выборки</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равна 0, только в том случае, если все значения равны между собой и, соответственно, равны среднему значению. Чем больше величина дисперсии, тем больше разброс значений в массиве относительно среднего.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lvl="0" indent="361950" algn="just" eaLnBrk="0" fontAlgn="base" hangingPunct="0">
              <a:spcBef>
                <a:spcPct val="0"/>
              </a:spcBef>
              <a:spcAft>
                <a:spcPct val="0"/>
              </a:spcAf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Эксцесс</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a:t>
            </a:r>
            <a:r>
              <a:rPr lang="ru-RU" sz="1400" dirty="0" smtClean="0">
                <a:solidFill>
                  <a:srgbClr val="002B82"/>
                </a:solidFill>
                <a:latin typeface="Calibri" pitchFamily="34" charset="0"/>
                <a:cs typeface="Calibri" pitchFamily="34" charset="0"/>
              </a:rPr>
              <a:t>показывает "остроту пика" распределения, характеризует относительную остроконечность или сглаженность распределения по сравнению с нормальным распределением. Положительный эксцесс обозначает относительно остроконечное распределение (пик заострен). Отрицательный эксцесс обозначает относительно сглаженное распределение (пик закруглен)</a:t>
            </a:r>
            <a:r>
              <a:rPr kumimoji="0" lang="ru-RU" sz="1400" b="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Асимметричность</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(коэффициент асимметрии) — характеризует степень несимметричности распределения относительно его среднего. Положительное значение коэффициента асимметрии указывает, что размер правого «хвоста» распределения больше, чем левого (относительно среднего). Отрицательная асимметрия, наоборот, указывает на то, что левый хвост распределения больше правого.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Интервал</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промежуток между минимальным и максимальным значениями.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Минимум</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минимальное значение в выборке.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Максимум</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максимальное значение в выборке.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Сумма</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a:t>
            </a:r>
            <a:r>
              <a:rPr kumimoji="0" lang="ru-RU" sz="1400" b="0" i="0" u="none" strike="noStrike" cap="none" normalizeH="0" baseline="0" dirty="0" err="1" smtClean="0">
                <a:ln>
                  <a:noFill/>
                </a:ln>
                <a:solidFill>
                  <a:srgbClr val="002B82"/>
                </a:solidFill>
                <a:effectLst/>
                <a:latin typeface="Calibri" pitchFamily="34" charset="0"/>
                <a:ea typeface="Times New Roman" pitchFamily="18" charset="0"/>
                <a:cs typeface="Calibri" pitchFamily="34" charset="0"/>
              </a:rPr>
              <a:t>сумма</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всех значений в выборке.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a:p>
            <a:pPr marR="0" lvl="0" indent="3619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Счёт</a:t>
            </a:r>
            <a:r>
              <a:rPr kumimoji="0" lang="ru-RU" sz="1400" b="0" i="0" u="none" strike="noStrike" cap="none" normalizeH="0" baseline="0" dirty="0" smtClean="0">
                <a:ln>
                  <a:noFill/>
                </a:ln>
                <a:solidFill>
                  <a:srgbClr val="002B82"/>
                </a:solidFill>
                <a:effectLst/>
                <a:latin typeface="Calibri" pitchFamily="34" charset="0"/>
                <a:ea typeface="Times New Roman" pitchFamily="18" charset="0"/>
                <a:cs typeface="Calibri" pitchFamily="34" charset="0"/>
              </a:rPr>
              <a:t> — количество значений в выборке. </a:t>
            </a:r>
            <a:endParaRPr kumimoji="0" lang="ru-RU" sz="1400" b="0" i="0" u="none" strike="noStrike" cap="none" normalizeH="0" baseline="0" dirty="0" smtClean="0">
              <a:ln>
                <a:noFill/>
              </a:ln>
              <a:solidFill>
                <a:srgbClr val="002B82"/>
              </a:solidFill>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99592" y="1059582"/>
            <a:ext cx="7560839" cy="3477875"/>
          </a:xfrm>
          <a:prstGeom prst="rect">
            <a:avLst/>
          </a:prstGeom>
          <a:noFill/>
        </p:spPr>
        <p:txBody>
          <a:bodyPr wrap="square" rtlCol="0">
            <a:spAutoFit/>
          </a:bodyPr>
          <a:lstStyle/>
          <a:p>
            <a:pPr indent="361950" algn="just"/>
            <a:r>
              <a:rPr lang="ru-RU" sz="2000" b="1" u="sng" dirty="0" smtClean="0">
                <a:solidFill>
                  <a:srgbClr val="002B82"/>
                </a:solidFill>
                <a:latin typeface="Calibri" pitchFamily="34" charset="0"/>
                <a:cs typeface="Calibri" pitchFamily="34" charset="0"/>
              </a:rPr>
              <a:t>Задача №</a:t>
            </a:r>
            <a:r>
              <a:rPr lang="en-US" sz="2000" b="1" u="sng" dirty="0" smtClean="0">
                <a:solidFill>
                  <a:srgbClr val="002B82"/>
                </a:solidFill>
                <a:latin typeface="Calibri" pitchFamily="34" charset="0"/>
                <a:cs typeface="Calibri" pitchFamily="34" charset="0"/>
              </a:rPr>
              <a:t>5</a:t>
            </a:r>
            <a:r>
              <a:rPr lang="ru-RU" sz="2000" b="1" u="sng" dirty="0" smtClean="0">
                <a:solidFill>
                  <a:srgbClr val="002B82"/>
                </a:solidFill>
                <a:latin typeface="Calibri" pitchFamily="34" charset="0"/>
                <a:cs typeface="Calibri" pitchFamily="34" charset="0"/>
              </a:rPr>
              <a:t>.</a:t>
            </a:r>
            <a:r>
              <a:rPr lang="ru-RU" sz="2000" b="1" dirty="0" smtClean="0">
                <a:solidFill>
                  <a:srgbClr val="002B82"/>
                </a:solidFill>
                <a:latin typeface="Calibri" pitchFamily="34" charset="0"/>
                <a:cs typeface="Calibri" pitchFamily="34" charset="0"/>
              </a:rPr>
              <a:t> </a:t>
            </a:r>
            <a:r>
              <a:rPr lang="ru-RU" sz="2000" dirty="0" smtClean="0">
                <a:solidFill>
                  <a:srgbClr val="002B82"/>
                </a:solidFill>
                <a:latin typeface="Calibri" pitchFamily="34" charset="0"/>
                <a:cs typeface="Calibri" pitchFamily="34" charset="0"/>
              </a:rPr>
              <a:t>В ходе плановой проверки </a:t>
            </a:r>
            <a:r>
              <a:rPr lang="ru-RU" sz="2000" dirty="0" err="1" smtClean="0">
                <a:solidFill>
                  <a:srgbClr val="002B82"/>
                </a:solidFill>
                <a:latin typeface="Calibri" pitchFamily="34" charset="0"/>
                <a:cs typeface="Calibri" pitchFamily="34" charset="0"/>
              </a:rPr>
              <a:t>Рособнадзора</a:t>
            </a:r>
            <a:r>
              <a:rPr lang="ru-RU" sz="2000" dirty="0" smtClean="0">
                <a:solidFill>
                  <a:srgbClr val="002B82"/>
                </a:solidFill>
                <a:latin typeface="Calibri" pitchFamily="34" charset="0"/>
                <a:cs typeface="Calibri" pitchFamily="34" charset="0"/>
              </a:rPr>
              <a:t> в одной из школ г. Барнаула планируется проверка рабочих программ по предметам на соответствие федеральным рабочим программам.  </a:t>
            </a:r>
          </a:p>
          <a:p>
            <a:pPr indent="361950" algn="just"/>
            <a:r>
              <a:rPr lang="ru-RU" sz="2000" dirty="0" smtClean="0">
                <a:solidFill>
                  <a:srgbClr val="002B82"/>
                </a:solidFill>
                <a:latin typeface="Calibri" pitchFamily="34" charset="0"/>
                <a:cs typeface="Calibri" pitchFamily="34" charset="0"/>
              </a:rPr>
              <a:t>Ранее, в ходе внутренней проверки, были выявлены нарушения в каждой 10-й программе. </a:t>
            </a:r>
          </a:p>
          <a:p>
            <a:pPr indent="361950" algn="just"/>
            <a:r>
              <a:rPr lang="ru-RU" sz="2000" dirty="0" err="1" smtClean="0">
                <a:solidFill>
                  <a:srgbClr val="002B82"/>
                </a:solidFill>
                <a:latin typeface="Calibri" pitchFamily="34" charset="0"/>
                <a:cs typeface="Calibri" pitchFamily="34" charset="0"/>
              </a:rPr>
              <a:t>Рособнадзор</a:t>
            </a:r>
            <a:r>
              <a:rPr lang="ru-RU" sz="2000" dirty="0" smtClean="0">
                <a:solidFill>
                  <a:srgbClr val="002B82"/>
                </a:solidFill>
                <a:latin typeface="Calibri" pitchFamily="34" charset="0"/>
                <a:cs typeface="Calibri" pitchFamily="34" charset="0"/>
              </a:rPr>
              <a:t> планирует взять для проверки 30 РП случайным образом. Если в ходе проверки будут выявлены нарушения мене чем в 3 программах, то можно считать, что проверка прошла успешно.</a:t>
            </a:r>
          </a:p>
          <a:p>
            <a:pPr indent="361950" algn="just"/>
            <a:r>
              <a:rPr lang="ru-RU" sz="2000" dirty="0" smtClean="0">
                <a:solidFill>
                  <a:srgbClr val="002B82"/>
                </a:solidFill>
                <a:latin typeface="Calibri" pitchFamily="34" charset="0"/>
                <a:cs typeface="Calibri" pitchFamily="34" charset="0"/>
              </a:rPr>
              <a:t>Какова вероятность того, что по результатам проверки </a:t>
            </a:r>
            <a:r>
              <a:rPr lang="ru-RU" sz="2000" dirty="0" err="1" smtClean="0">
                <a:solidFill>
                  <a:srgbClr val="002B82"/>
                </a:solidFill>
                <a:latin typeface="Calibri" pitchFamily="34" charset="0"/>
                <a:cs typeface="Calibri" pitchFamily="34" charset="0"/>
              </a:rPr>
              <a:t>Рособрнадзором</a:t>
            </a:r>
            <a:r>
              <a:rPr lang="ru-RU" sz="2000" dirty="0" smtClean="0">
                <a:solidFill>
                  <a:srgbClr val="002B82"/>
                </a:solidFill>
                <a:latin typeface="Calibri" pitchFamily="34" charset="0"/>
                <a:cs typeface="Calibri" pitchFamily="34" charset="0"/>
              </a:rPr>
              <a:t> не будет выдано предписание?</a:t>
            </a:r>
            <a:endParaRPr lang="ru-RU" sz="2000" dirty="0">
              <a:solidFill>
                <a:srgbClr val="002B82"/>
              </a:solidFill>
              <a:latin typeface="Calibri" pitchFamily="34" charset="0"/>
              <a:cs typeface="Calibri" pitchFamily="34" charset="0"/>
            </a:endParaRPr>
          </a:p>
        </p:txBody>
      </p:sp>
      <p:sp>
        <p:nvSpPr>
          <p:cNvPr id="3" name="TextBox 2"/>
          <p:cNvSpPr txBox="1"/>
          <p:nvPr/>
        </p:nvSpPr>
        <p:spPr>
          <a:xfrm>
            <a:off x="1187624" y="339502"/>
            <a:ext cx="7272807"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Формула Бернулли</a:t>
            </a:r>
            <a:endParaRPr lang="ru-RU" sz="3200" b="1" u="sng"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539552" y="555526"/>
            <a:ext cx="7704856" cy="2088232"/>
          </a:xfrm>
        </p:spPr>
        <p:txBody>
          <a:bodyPr>
            <a:normAutofit fontScale="77500" lnSpcReduction="20000"/>
          </a:bodyPr>
          <a:lstStyle/>
          <a:p>
            <a:pPr marL="266700" indent="361950" algn="just">
              <a:buNone/>
            </a:pPr>
            <a:r>
              <a:rPr lang="ru-RU" sz="4600" b="1" i="1" dirty="0" smtClean="0">
                <a:solidFill>
                  <a:srgbClr val="002B82"/>
                </a:solidFill>
                <a:latin typeface="Calibri" pitchFamily="34" charset="0"/>
                <a:cs typeface="Calibri" pitchFamily="34" charset="0"/>
              </a:rPr>
              <a:t>«Статистика — вроде бикини. То, что она показывает, — наводит на мысли, а что скрывает — жизненно важно»</a:t>
            </a:r>
            <a:r>
              <a:rPr lang="ru-RU" sz="2100" i="1" dirty="0" smtClean="0">
                <a:solidFill>
                  <a:srgbClr val="002B82"/>
                </a:solidFill>
                <a:latin typeface="Calibri" pitchFamily="34" charset="0"/>
                <a:cs typeface="Calibri" pitchFamily="34" charset="0"/>
              </a:rPr>
              <a:t>  </a:t>
            </a:r>
            <a:endParaRPr lang="ru-RU" sz="2100" i="1" dirty="0">
              <a:solidFill>
                <a:srgbClr val="002B82"/>
              </a:solidFill>
              <a:latin typeface="Calibri" pitchFamily="34" charset="0"/>
              <a:cs typeface="Calibri" pitchFamily="34" charset="0"/>
            </a:endParaRPr>
          </a:p>
        </p:txBody>
      </p:sp>
      <p:sp>
        <p:nvSpPr>
          <p:cNvPr id="3" name="Прямоугольник 2"/>
          <p:cNvSpPr/>
          <p:nvPr/>
        </p:nvSpPr>
        <p:spPr>
          <a:xfrm>
            <a:off x="4716016" y="2859782"/>
            <a:ext cx="3888432" cy="1200329"/>
          </a:xfrm>
          <a:prstGeom prst="rect">
            <a:avLst/>
          </a:prstGeom>
        </p:spPr>
        <p:txBody>
          <a:bodyPr wrap="square">
            <a:spAutoFit/>
          </a:bodyPr>
          <a:lstStyle/>
          <a:p>
            <a:pPr algn="just"/>
            <a:r>
              <a:rPr lang="ru-RU" b="1" i="1" dirty="0" smtClean="0">
                <a:solidFill>
                  <a:srgbClr val="002B82"/>
                </a:solidFill>
                <a:latin typeface="Calibri" pitchFamily="34" charset="0"/>
                <a:cs typeface="Calibri" pitchFamily="34" charset="0"/>
              </a:rPr>
              <a:t>Аарон Левенштейн</a:t>
            </a:r>
            <a:r>
              <a:rPr lang="ru-RU" i="1" dirty="0" smtClean="0">
                <a:solidFill>
                  <a:srgbClr val="002B82"/>
                </a:solidFill>
                <a:latin typeface="Calibri" pitchFamily="34" charset="0"/>
                <a:cs typeface="Calibri" pitchFamily="34" charset="0"/>
              </a:rPr>
              <a:t>, американский профессор кафедры делового администрирования университета им. Баруха (США)</a:t>
            </a:r>
            <a:endParaRPr lang="ru-RU" dirty="0"/>
          </a:p>
        </p:txBody>
      </p:sp>
    </p:spTree>
    <p:extLst>
      <p:ext uri="{BB962C8B-B14F-4D97-AF65-F5344CB8AC3E}">
        <p14:creationId xmlns:p14="http://schemas.microsoft.com/office/powerpoint/2010/main" val="2701773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idx="1"/>
          </p:nvPr>
        </p:nvSpPr>
        <p:spPr>
          <a:xfrm>
            <a:off x="1043608" y="915566"/>
            <a:ext cx="7416824" cy="1224136"/>
          </a:xfrm>
        </p:spPr>
        <p:txBody>
          <a:bodyPr>
            <a:noAutofit/>
          </a:bodyPr>
          <a:lstStyle/>
          <a:p>
            <a:pPr marL="0" indent="266700" algn="just">
              <a:buNone/>
            </a:pPr>
            <a:r>
              <a:rPr lang="ru-RU" sz="3600" b="1" i="1" dirty="0" smtClean="0">
                <a:solidFill>
                  <a:srgbClr val="002B82"/>
                </a:solidFill>
                <a:latin typeface="Calibri" pitchFamily="34" charset="0"/>
                <a:cs typeface="Calibri" pitchFamily="34" charset="0"/>
              </a:rPr>
              <a:t>«Существуют три вида лжи: ложь, наглая ложь и статистика»</a:t>
            </a:r>
            <a:endParaRPr lang="ru-RU" sz="3600" b="1" i="1" dirty="0">
              <a:solidFill>
                <a:srgbClr val="002B82"/>
              </a:solidFill>
              <a:latin typeface="Calibri" pitchFamily="34" charset="0"/>
              <a:cs typeface="Calibri" pitchFamily="34" charset="0"/>
            </a:endParaRPr>
          </a:p>
        </p:txBody>
      </p:sp>
      <p:sp>
        <p:nvSpPr>
          <p:cNvPr id="5" name="Содержимое 2"/>
          <p:cNvSpPr txBox="1">
            <a:spLocks/>
          </p:cNvSpPr>
          <p:nvPr/>
        </p:nvSpPr>
        <p:spPr>
          <a:xfrm>
            <a:off x="4932040" y="2499742"/>
            <a:ext cx="3528392" cy="1656184"/>
          </a:xfrm>
          <a:prstGeom prst="rect">
            <a:avLst/>
          </a:prstGeom>
        </p:spPr>
        <p:txBody>
          <a:bodyPr vert="horz" lIns="91440" tIns="45720" rIns="91440" bIns="45720" rtlCol="0">
            <a:noAutofit/>
          </a:bodyPr>
          <a:lstStyle/>
          <a:p>
            <a:pPr lvl="0" algn="just">
              <a:spcBef>
                <a:spcPct val="20000"/>
              </a:spcBef>
            </a:pPr>
            <a:r>
              <a:rPr lang="ru-RU" sz="1600" b="1" i="1" dirty="0" smtClean="0">
                <a:solidFill>
                  <a:srgbClr val="002B82"/>
                </a:solidFill>
                <a:latin typeface="Calibri" pitchFamily="34" charset="0"/>
                <a:cs typeface="Calibri" pitchFamily="34" charset="0"/>
              </a:rPr>
              <a:t>Марк Твен (настоящее имя </a:t>
            </a:r>
            <a:r>
              <a:rPr lang="ru-RU" sz="1600" b="1" i="1" dirty="0" err="1" smtClean="0">
                <a:solidFill>
                  <a:srgbClr val="002B82"/>
                </a:solidFill>
                <a:latin typeface="Calibri" pitchFamily="34" charset="0"/>
                <a:cs typeface="Calibri" pitchFamily="34" charset="0"/>
              </a:rPr>
              <a:t>Сэ́мюэл</a:t>
            </a:r>
            <a:r>
              <a:rPr lang="ru-RU" sz="1600" b="1" i="1" dirty="0" smtClean="0">
                <a:solidFill>
                  <a:srgbClr val="002B82"/>
                </a:solidFill>
                <a:latin typeface="Calibri" pitchFamily="34" charset="0"/>
                <a:cs typeface="Calibri" pitchFamily="34" charset="0"/>
              </a:rPr>
              <a:t> </a:t>
            </a:r>
            <a:r>
              <a:rPr lang="ru-RU" sz="1600" b="1" i="1" dirty="0" err="1" smtClean="0">
                <a:solidFill>
                  <a:srgbClr val="002B82"/>
                </a:solidFill>
                <a:latin typeface="Calibri" pitchFamily="34" charset="0"/>
                <a:cs typeface="Calibri" pitchFamily="34" charset="0"/>
              </a:rPr>
              <a:t>Ле́нгхорн</a:t>
            </a:r>
            <a:r>
              <a:rPr lang="ru-RU" sz="1600" b="1" i="1" dirty="0" smtClean="0">
                <a:solidFill>
                  <a:srgbClr val="002B82"/>
                </a:solidFill>
                <a:latin typeface="Calibri" pitchFamily="34" charset="0"/>
                <a:cs typeface="Calibri" pitchFamily="34" charset="0"/>
              </a:rPr>
              <a:t> </a:t>
            </a:r>
            <a:r>
              <a:rPr lang="ru-RU" sz="1600" b="1" i="1" dirty="0" err="1" smtClean="0">
                <a:solidFill>
                  <a:srgbClr val="002B82"/>
                </a:solidFill>
                <a:latin typeface="Calibri" pitchFamily="34" charset="0"/>
                <a:cs typeface="Calibri" pitchFamily="34" charset="0"/>
              </a:rPr>
              <a:t>Кле́менс</a:t>
            </a:r>
            <a:r>
              <a:rPr lang="ru-RU" sz="1600" b="1" i="1" dirty="0" smtClean="0">
                <a:solidFill>
                  <a:srgbClr val="002B82"/>
                </a:solidFill>
                <a:latin typeface="Calibri" pitchFamily="34" charset="0"/>
                <a:cs typeface="Calibri" pitchFamily="34" charset="0"/>
              </a:rPr>
              <a:t>),  американский писатель,  журналист и общественный деятель</a:t>
            </a:r>
            <a:endParaRPr kumimoji="0" lang="ru-RU" sz="1600" b="1" i="1" u="none" strike="noStrike" kern="1200" cap="none" spc="0" normalizeH="0" baseline="0" noProof="0" dirty="0">
              <a:ln>
                <a:noFill/>
              </a:ln>
              <a:solidFill>
                <a:srgbClr val="002B82"/>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idx="1"/>
          </p:nvPr>
        </p:nvSpPr>
        <p:spPr>
          <a:xfrm>
            <a:off x="1043608" y="915566"/>
            <a:ext cx="7416824" cy="1224136"/>
          </a:xfrm>
        </p:spPr>
        <p:txBody>
          <a:bodyPr>
            <a:noAutofit/>
          </a:bodyPr>
          <a:lstStyle/>
          <a:p>
            <a:pPr marL="0" indent="266700" algn="just">
              <a:buNone/>
            </a:pPr>
            <a:r>
              <a:rPr lang="ru-RU" sz="3600" b="1" i="1" dirty="0" smtClean="0">
                <a:solidFill>
                  <a:srgbClr val="002B82"/>
                </a:solidFill>
                <a:latin typeface="Calibri" pitchFamily="34" charset="0"/>
                <a:cs typeface="Calibri" pitchFamily="34" charset="0"/>
              </a:rPr>
              <a:t>«Статистика может доказать что угодно, даже правду»</a:t>
            </a:r>
            <a:endParaRPr lang="ru-RU" sz="3600" b="1" i="1" dirty="0">
              <a:solidFill>
                <a:srgbClr val="002B82"/>
              </a:solidFill>
              <a:latin typeface="Calibri" pitchFamily="34" charset="0"/>
              <a:cs typeface="Calibri" pitchFamily="34" charset="0"/>
            </a:endParaRPr>
          </a:p>
        </p:txBody>
      </p:sp>
      <p:sp>
        <p:nvSpPr>
          <p:cNvPr id="5" name="Содержимое 2"/>
          <p:cNvSpPr txBox="1">
            <a:spLocks/>
          </p:cNvSpPr>
          <p:nvPr/>
        </p:nvSpPr>
        <p:spPr>
          <a:xfrm>
            <a:off x="5292080" y="2499742"/>
            <a:ext cx="3168352" cy="1656184"/>
          </a:xfrm>
          <a:prstGeom prst="rect">
            <a:avLst/>
          </a:prstGeom>
        </p:spPr>
        <p:txBody>
          <a:bodyPr vert="horz" lIns="91440" tIns="45720" rIns="91440" bIns="45720" rtlCol="0">
            <a:noAutofit/>
          </a:bodyPr>
          <a:lstStyle/>
          <a:p>
            <a:pPr lvl="0" algn="just">
              <a:spcBef>
                <a:spcPct val="20000"/>
              </a:spcBef>
            </a:pPr>
            <a:r>
              <a:rPr lang="ru-RU" b="1" i="1" dirty="0" err="1" smtClean="0">
                <a:solidFill>
                  <a:srgbClr val="002B82"/>
                </a:solidFill>
                <a:latin typeface="Calibri" pitchFamily="34" charset="0"/>
                <a:cs typeface="Calibri" pitchFamily="34" charset="0"/>
              </a:rPr>
              <a:t>Ноэл</a:t>
            </a:r>
            <a:r>
              <a:rPr lang="ru-RU" b="1" i="1" dirty="0" smtClean="0">
                <a:solidFill>
                  <a:srgbClr val="002B82"/>
                </a:solidFill>
                <a:latin typeface="Calibri" pitchFamily="34" charset="0"/>
                <a:cs typeface="Calibri" pitchFamily="34" charset="0"/>
              </a:rPr>
              <a:t> </a:t>
            </a:r>
            <a:r>
              <a:rPr lang="ru-RU" b="1" i="1" dirty="0" err="1" smtClean="0">
                <a:solidFill>
                  <a:srgbClr val="002B82"/>
                </a:solidFill>
                <a:latin typeface="Calibri" pitchFamily="34" charset="0"/>
                <a:cs typeface="Calibri" pitchFamily="34" charset="0"/>
              </a:rPr>
              <a:t>Мойнихан</a:t>
            </a:r>
            <a:r>
              <a:rPr lang="ru-RU" b="1" i="1" dirty="0" smtClean="0">
                <a:solidFill>
                  <a:srgbClr val="002B82"/>
                </a:solidFill>
                <a:latin typeface="Calibri" pitchFamily="34" charset="0"/>
                <a:cs typeface="Calibri" pitchFamily="34" charset="0"/>
              </a:rPr>
              <a:t>, ирландский писатель, ученый, физик</a:t>
            </a:r>
            <a:endParaRPr kumimoji="0" lang="ru-RU" b="1" i="1" u="none" strike="noStrike" kern="1200" cap="none" spc="0" normalizeH="0" baseline="0" noProof="0" dirty="0">
              <a:ln>
                <a:noFill/>
              </a:ln>
              <a:solidFill>
                <a:srgbClr val="002B82"/>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0" y="411510"/>
            <a:ext cx="3888432" cy="3816424"/>
          </a:xfrm>
        </p:spPr>
        <p:txBody>
          <a:bodyPr>
            <a:noAutofit/>
          </a:bodyPr>
          <a:lstStyle/>
          <a:p>
            <a:pPr marL="0" indent="266700" algn="just">
              <a:buNone/>
            </a:pPr>
            <a:r>
              <a:rPr lang="ru-RU" sz="1900" i="1" dirty="0" smtClean="0">
                <a:solidFill>
                  <a:srgbClr val="002B82"/>
                </a:solidFill>
                <a:latin typeface="Calibri" pitchFamily="34" charset="0"/>
                <a:cs typeface="Calibri" pitchFamily="34" charset="0"/>
              </a:rPr>
              <a:t>Данный учебник предназначен для знакомства учащихся с формами представления и описания данных в статистике, случайными событиями, вероятностью и её свойствами.</a:t>
            </a:r>
          </a:p>
          <a:p>
            <a:pPr marL="0" indent="266700" algn="just">
              <a:buNone/>
            </a:pPr>
            <a:r>
              <a:rPr lang="ru-RU" sz="1900" i="1" dirty="0" smtClean="0">
                <a:solidFill>
                  <a:srgbClr val="002B82"/>
                </a:solidFill>
                <a:latin typeface="Calibri" pitchFamily="34" charset="0"/>
                <a:cs typeface="Calibri" pitchFamily="34" charset="0"/>
              </a:rPr>
              <a:t>Отличительной  особенностью </a:t>
            </a:r>
            <a:r>
              <a:rPr lang="ru-RU" sz="1900" i="1" dirty="0" smtClean="0">
                <a:solidFill>
                  <a:srgbClr val="002B82"/>
                </a:solidFill>
                <a:latin typeface="Calibri" pitchFamily="34" charset="0"/>
                <a:cs typeface="Calibri" pitchFamily="34" charset="0"/>
              </a:rPr>
              <a:t>издания 2023 г. является то, что в нем предлагается решать некоторые задачи с помощью </a:t>
            </a:r>
            <a:r>
              <a:rPr lang="ru-RU" sz="1900" b="1" i="1" dirty="0" smtClean="0">
                <a:solidFill>
                  <a:srgbClr val="002B82"/>
                </a:solidFill>
                <a:latin typeface="Calibri" pitchFamily="34" charset="0"/>
                <a:cs typeface="Calibri" pitchFamily="34" charset="0"/>
              </a:rPr>
              <a:t>электронных таблиц</a:t>
            </a:r>
            <a:r>
              <a:rPr lang="ru-RU" sz="1900" i="1" dirty="0" smtClean="0">
                <a:solidFill>
                  <a:srgbClr val="002B82"/>
                </a:solidFill>
                <a:latin typeface="Calibri" pitchFamily="34" charset="0"/>
                <a:cs typeface="Calibri" pitchFamily="34" charset="0"/>
              </a:rPr>
              <a:t>.</a:t>
            </a:r>
            <a:endParaRPr lang="ru-RU" sz="1900" i="1" dirty="0">
              <a:solidFill>
                <a:srgbClr val="002B82"/>
              </a:solidFill>
              <a:latin typeface="Calibri" pitchFamily="34" charset="0"/>
              <a:cs typeface="Calibri"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187624" y="411510"/>
            <a:ext cx="3096344" cy="40004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5617" y="1167594"/>
            <a:ext cx="7272807" cy="2585323"/>
          </a:xfrm>
          <a:prstGeom prst="rect">
            <a:avLst/>
          </a:prstGeom>
          <a:noFill/>
        </p:spPr>
        <p:txBody>
          <a:bodyPr wrap="square" rtlCol="0">
            <a:spAutoFit/>
          </a:bodyPr>
          <a:lstStyle/>
          <a:p>
            <a:pPr indent="449263" algn="just"/>
            <a:r>
              <a:rPr lang="ru-RU" b="1" u="sng" dirty="0" smtClean="0">
                <a:solidFill>
                  <a:srgbClr val="002B82"/>
                </a:solidFill>
                <a:latin typeface="Calibri" pitchFamily="34" charset="0"/>
                <a:cs typeface="Calibri" pitchFamily="34" charset="0"/>
              </a:rPr>
              <a:t>Задача №1.</a:t>
            </a:r>
            <a:r>
              <a:rPr lang="ru-RU" b="1" dirty="0" smtClean="0">
                <a:solidFill>
                  <a:srgbClr val="002B82"/>
                </a:solidFill>
                <a:latin typeface="Calibri" pitchFamily="34" charset="0"/>
                <a:cs typeface="Calibri" pitchFamily="34" charset="0"/>
              </a:rPr>
              <a:t> Конец </a:t>
            </a:r>
            <a:r>
              <a:rPr lang="ru-RU" b="1" dirty="0" smtClean="0">
                <a:solidFill>
                  <a:srgbClr val="002B82"/>
                </a:solidFill>
                <a:latin typeface="Calibri" pitchFamily="34" charset="0"/>
                <a:cs typeface="Calibri" pitchFamily="34" charset="0"/>
              </a:rPr>
              <a:t>3 </a:t>
            </a:r>
            <a:r>
              <a:rPr lang="ru-RU" b="1" dirty="0" smtClean="0">
                <a:solidFill>
                  <a:srgbClr val="002B82"/>
                </a:solidFill>
                <a:latin typeface="Calibri" pitchFamily="34" charset="0"/>
                <a:cs typeface="Calibri" pitchFamily="34" charset="0"/>
              </a:rPr>
              <a:t>четверти, АИС «Сетевой регион» снова </a:t>
            </a:r>
            <a:r>
              <a:rPr lang="ru-RU" b="1" dirty="0" smtClean="0">
                <a:solidFill>
                  <a:srgbClr val="002B82"/>
                </a:solidFill>
                <a:latin typeface="Calibri" pitchFamily="34" charset="0"/>
                <a:cs typeface="Calibri" pitchFamily="34" charset="0"/>
              </a:rPr>
              <a:t>«завис», </a:t>
            </a:r>
            <a:r>
              <a:rPr lang="ru-RU" b="1" dirty="0" smtClean="0">
                <a:solidFill>
                  <a:srgbClr val="002B82"/>
                </a:solidFill>
                <a:latin typeface="Calibri" pitchFamily="34" charset="0"/>
                <a:cs typeface="Calibri" pitchFamily="34" charset="0"/>
              </a:rPr>
              <a:t>а точнее стал некорректно работать. </a:t>
            </a:r>
          </a:p>
          <a:p>
            <a:pPr indent="449263" algn="just"/>
            <a:r>
              <a:rPr lang="ru-RU" b="1" dirty="0" smtClean="0">
                <a:solidFill>
                  <a:srgbClr val="002B82"/>
                </a:solidFill>
                <a:latin typeface="Calibri" pitchFamily="34" charset="0"/>
                <a:cs typeface="Calibri" pitchFamily="34" charset="0"/>
              </a:rPr>
              <a:t>Молодой педагог (уж больно активный !) столкнулся с проблемой выставления четвертных оценок (столбец «Средняя оценка» оказался пуст). </a:t>
            </a:r>
          </a:p>
          <a:p>
            <a:pPr indent="449263" algn="just"/>
            <a:r>
              <a:rPr lang="ru-RU" b="1" dirty="0" smtClean="0">
                <a:solidFill>
                  <a:srgbClr val="002B82"/>
                </a:solidFill>
                <a:latin typeface="Calibri" pitchFamily="34" charset="0"/>
                <a:cs typeface="Calibri" pitchFamily="34" charset="0"/>
              </a:rPr>
              <a:t>Для выставления оценок ему необходимо посчитать среднее арифметическое набора для каждого учащегося и выставить четвертные оценки согласно критериям: до 2,5 – оценка «2»; от 2,5 до 3,5 – оценка «3»; от 3,5 до 4,5 – оценка «4»; от 4,5 – оценка «5».</a:t>
            </a:r>
          </a:p>
        </p:txBody>
      </p:sp>
      <p:sp>
        <p:nvSpPr>
          <p:cNvPr id="3" name="TextBox 2"/>
          <p:cNvSpPr txBox="1"/>
          <p:nvPr/>
        </p:nvSpPr>
        <p:spPr>
          <a:xfrm>
            <a:off x="1187624" y="339502"/>
            <a:ext cx="7272807"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Среднее арифметическое</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115616" y="339502"/>
            <a:ext cx="7128792" cy="408416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87624" y="1059582"/>
            <a:ext cx="7272807" cy="2862322"/>
          </a:xfrm>
          <a:prstGeom prst="rect">
            <a:avLst/>
          </a:prstGeom>
          <a:noFill/>
        </p:spPr>
        <p:txBody>
          <a:bodyPr wrap="square" rtlCol="0">
            <a:spAutoFit/>
          </a:bodyPr>
          <a:lstStyle/>
          <a:p>
            <a:pPr indent="449263" algn="just"/>
            <a:r>
              <a:rPr lang="ru-RU" sz="2000" b="1" u="sng" dirty="0" smtClean="0">
                <a:solidFill>
                  <a:srgbClr val="002B82"/>
                </a:solidFill>
                <a:latin typeface="Calibri" pitchFamily="34" charset="0"/>
                <a:cs typeface="Calibri" pitchFamily="34" charset="0"/>
              </a:rPr>
              <a:t>Задача №2.</a:t>
            </a:r>
            <a:r>
              <a:rPr lang="ru-RU" sz="2000" b="1" dirty="0" smtClean="0">
                <a:solidFill>
                  <a:srgbClr val="002B82"/>
                </a:solidFill>
                <a:latin typeface="Calibri" pitchFamily="34" charset="0"/>
                <a:cs typeface="Calibri" pitchFamily="34" charset="0"/>
              </a:rPr>
              <a:t>   Для написания практической части индивидуального проекта учащийся  10 класса провел социологическое исследование, в рамках которого ему было необходимо узнать самую «популярную» годовую оценку по математике среди 5-6 классов за прошлый учебный год. </a:t>
            </a:r>
          </a:p>
          <a:p>
            <a:pPr indent="449263" algn="just"/>
            <a:r>
              <a:rPr lang="ru-RU" sz="2000" b="1" dirty="0" smtClean="0">
                <a:solidFill>
                  <a:srgbClr val="002B82"/>
                </a:solidFill>
                <a:latin typeface="Calibri" pitchFamily="34" charset="0"/>
                <a:cs typeface="Calibri" pitchFamily="34" charset="0"/>
              </a:rPr>
              <a:t>Для этого он запустил </a:t>
            </a:r>
            <a:r>
              <a:rPr lang="ru-RU" sz="2000" b="1" dirty="0" err="1" smtClean="0">
                <a:solidFill>
                  <a:srgbClr val="002B82"/>
                </a:solidFill>
                <a:latin typeface="Calibri" pitchFamily="34" charset="0"/>
                <a:cs typeface="Calibri" pitchFamily="34" charset="0"/>
              </a:rPr>
              <a:t>Яндекс-форму</a:t>
            </a:r>
            <a:r>
              <a:rPr lang="ru-RU" sz="2000" b="1" dirty="0" smtClean="0">
                <a:solidFill>
                  <a:srgbClr val="002B82"/>
                </a:solidFill>
                <a:latin typeface="Calibri" pitchFamily="34" charset="0"/>
                <a:cs typeface="Calibri" pitchFamily="34" charset="0"/>
              </a:rPr>
              <a:t>, по результатам которой были получены результаты, представленные в таблице «Задача №2».</a:t>
            </a:r>
          </a:p>
          <a:p>
            <a:pPr indent="449263" algn="just"/>
            <a:r>
              <a:rPr lang="ru-RU" sz="2000" b="1" dirty="0" smtClean="0">
                <a:solidFill>
                  <a:srgbClr val="002B82"/>
                </a:solidFill>
                <a:latin typeface="Calibri" pitchFamily="34" charset="0"/>
                <a:cs typeface="Calibri" pitchFamily="34" charset="0"/>
              </a:rPr>
              <a:t>Помогите ученику выяснить самую «популярную» оценку.</a:t>
            </a:r>
          </a:p>
        </p:txBody>
      </p:sp>
      <p:sp>
        <p:nvSpPr>
          <p:cNvPr id="3" name="TextBox 2"/>
          <p:cNvSpPr txBox="1"/>
          <p:nvPr/>
        </p:nvSpPr>
        <p:spPr>
          <a:xfrm>
            <a:off x="1187624" y="339502"/>
            <a:ext cx="7272807"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Мода</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1560" y="771550"/>
            <a:ext cx="7992888" cy="3693319"/>
          </a:xfrm>
          <a:prstGeom prst="rect">
            <a:avLst/>
          </a:prstGeom>
          <a:noFill/>
        </p:spPr>
        <p:txBody>
          <a:bodyPr wrap="square" rtlCol="0">
            <a:spAutoFit/>
          </a:bodyPr>
          <a:lstStyle/>
          <a:p>
            <a:pPr indent="449263" algn="just"/>
            <a:r>
              <a:rPr lang="ru-RU" b="1" u="sng" dirty="0" smtClean="0">
                <a:solidFill>
                  <a:srgbClr val="002B82"/>
                </a:solidFill>
                <a:latin typeface="Calibri" pitchFamily="34" charset="0"/>
                <a:cs typeface="Calibri" pitchFamily="34" charset="0"/>
              </a:rPr>
              <a:t>Задача №3.</a:t>
            </a:r>
            <a:r>
              <a:rPr lang="ru-RU" b="1" dirty="0" smtClean="0">
                <a:solidFill>
                  <a:srgbClr val="002B82"/>
                </a:solidFill>
                <a:latin typeface="Calibri" pitchFamily="34" charset="0"/>
                <a:cs typeface="Calibri" pitchFamily="34" charset="0"/>
              </a:rPr>
              <a:t> На школьной спартакиаде среди 9-11 классов были проведены квалификационные забеги на 100 метров, по результатам которых в финал должны выйти  ровно половина от числа всех участников. </a:t>
            </a:r>
          </a:p>
          <a:p>
            <a:pPr indent="449263" algn="just"/>
            <a:r>
              <a:rPr lang="ru-RU" b="1" dirty="0" smtClean="0">
                <a:solidFill>
                  <a:srgbClr val="002B82"/>
                </a:solidFill>
                <a:latin typeface="Calibri" pitchFamily="34" charset="0"/>
                <a:cs typeface="Calibri" pitchFamily="34" charset="0"/>
              </a:rPr>
              <a:t>Так как участников было очень много, учитель физической культуры обратился к учителю информатики за помощью в обработке результатов.</a:t>
            </a:r>
          </a:p>
          <a:p>
            <a:pPr indent="449263" algn="just"/>
            <a:r>
              <a:rPr lang="ru-RU" b="1" dirty="0" smtClean="0">
                <a:solidFill>
                  <a:srgbClr val="002B82"/>
                </a:solidFill>
                <a:latin typeface="Calibri" pitchFamily="34" charset="0"/>
                <a:cs typeface="Calibri" pitchFamily="34" charset="0"/>
              </a:rPr>
              <a:t>Учитель внес все результаты в электронную таблицу и нашел среднее значение показателей забега – 24,8 с. </a:t>
            </a:r>
          </a:p>
          <a:p>
            <a:pPr indent="449263" algn="just"/>
            <a:r>
              <a:rPr lang="ru-RU" b="1" dirty="0" smtClean="0">
                <a:solidFill>
                  <a:srgbClr val="002B82"/>
                </a:solidFill>
                <a:latin typeface="Calibri" pitchFamily="34" charset="0"/>
                <a:cs typeface="Calibri" pitchFamily="34" charset="0"/>
              </a:rPr>
              <a:t>Однако учителю физической культуры результат показался странным (24,8   - это выше стандартного времени). </a:t>
            </a:r>
          </a:p>
          <a:p>
            <a:pPr indent="449263" algn="just"/>
            <a:r>
              <a:rPr lang="ru-RU" b="1" dirty="0" smtClean="0">
                <a:solidFill>
                  <a:srgbClr val="002B82"/>
                </a:solidFill>
                <a:latin typeface="Calibri" pitchFamily="34" charset="0"/>
                <a:cs typeface="Calibri" pitchFamily="34" charset="0"/>
              </a:rPr>
              <a:t>Тогда учитель информатики решил исправить ситуацию поиском медианы данного ряда.</a:t>
            </a:r>
          </a:p>
          <a:p>
            <a:pPr indent="449263" algn="just"/>
            <a:r>
              <a:rPr lang="ru-RU" b="1" dirty="0" smtClean="0">
                <a:solidFill>
                  <a:srgbClr val="002B82"/>
                </a:solidFill>
                <a:latin typeface="Calibri" pitchFamily="34" charset="0"/>
                <a:cs typeface="Calibri" pitchFamily="34" charset="0"/>
              </a:rPr>
              <a:t>Перед вами результаты всех спортсменов. Какой результат позволяет пройти в финал?</a:t>
            </a:r>
          </a:p>
        </p:txBody>
      </p:sp>
      <p:sp>
        <p:nvSpPr>
          <p:cNvPr id="3" name="TextBox 2"/>
          <p:cNvSpPr txBox="1"/>
          <p:nvPr/>
        </p:nvSpPr>
        <p:spPr>
          <a:xfrm>
            <a:off x="1187625" y="123478"/>
            <a:ext cx="6768751"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Медиана</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99593" y="1167594"/>
            <a:ext cx="7488832" cy="2246769"/>
          </a:xfrm>
          <a:prstGeom prst="rect">
            <a:avLst/>
          </a:prstGeom>
          <a:noFill/>
        </p:spPr>
        <p:txBody>
          <a:bodyPr wrap="square" rtlCol="0">
            <a:spAutoFit/>
          </a:bodyPr>
          <a:lstStyle/>
          <a:p>
            <a:pPr indent="449263" algn="just"/>
            <a:r>
              <a:rPr lang="ru-RU" sz="2000" b="1" dirty="0" smtClean="0">
                <a:solidFill>
                  <a:srgbClr val="002B82"/>
                </a:solidFill>
                <a:latin typeface="Calibri" pitchFamily="34" charset="0"/>
                <a:cs typeface="Calibri" pitchFamily="34" charset="0"/>
              </a:rPr>
              <a:t>Достоинством медианы является ее большая по сравнению со средним арифметическим «устойчивость к ошибкам». </a:t>
            </a:r>
          </a:p>
          <a:p>
            <a:pPr indent="449263" algn="just"/>
            <a:r>
              <a:rPr lang="ru-RU" sz="2000" b="1" dirty="0" smtClean="0">
                <a:solidFill>
                  <a:srgbClr val="002B82"/>
                </a:solidFill>
                <a:latin typeface="Calibri" pitchFamily="34" charset="0"/>
                <a:cs typeface="Calibri" pitchFamily="34" charset="0"/>
              </a:rPr>
              <a:t>Представим себе, что в таблицу результатов забегов  вкрались досадные оплошности: при записи одного из чисел мы пропустили десятичную запятую и вместо 21,8 написали 218.</a:t>
            </a:r>
          </a:p>
          <a:p>
            <a:pPr indent="449263" algn="just"/>
            <a:r>
              <a:rPr lang="ru-RU" sz="2000" b="1" dirty="0" smtClean="0">
                <a:solidFill>
                  <a:srgbClr val="002B82"/>
                </a:solidFill>
                <a:latin typeface="Calibri" pitchFamily="34" charset="0"/>
                <a:cs typeface="Calibri" pitchFamily="34" charset="0"/>
              </a:rPr>
              <a:t>Тогда среднее арифметическое результатов возрастет, а медиана не изменится!</a:t>
            </a:r>
            <a:endParaRPr lang="ru-RU" sz="2000" b="1" dirty="0">
              <a:solidFill>
                <a:srgbClr val="002B82"/>
              </a:solidFill>
              <a:latin typeface="Calibri" pitchFamily="34" charset="0"/>
              <a:cs typeface="Calibri" pitchFamily="34" charset="0"/>
            </a:endParaRPr>
          </a:p>
        </p:txBody>
      </p:sp>
      <p:sp>
        <p:nvSpPr>
          <p:cNvPr id="4" name="TextBox 3"/>
          <p:cNvSpPr txBox="1"/>
          <p:nvPr/>
        </p:nvSpPr>
        <p:spPr>
          <a:xfrm>
            <a:off x="1259632" y="339502"/>
            <a:ext cx="6768751" cy="584775"/>
          </a:xfrm>
          <a:prstGeom prst="rect">
            <a:avLst/>
          </a:prstGeom>
          <a:noFill/>
        </p:spPr>
        <p:txBody>
          <a:bodyPr wrap="square" rtlCol="0">
            <a:spAutoFit/>
          </a:bodyPr>
          <a:lstStyle/>
          <a:p>
            <a:pPr indent="449263" algn="ctr"/>
            <a:r>
              <a:rPr lang="ru-RU" sz="3200" b="1" u="sng" dirty="0" smtClean="0">
                <a:solidFill>
                  <a:srgbClr val="002B82"/>
                </a:solidFill>
                <a:latin typeface="Calibri" pitchFamily="34" charset="0"/>
                <a:cs typeface="Calibri" pitchFamily="34" charset="0"/>
              </a:rPr>
              <a:t>Медиана</a:t>
            </a:r>
            <a:endParaRPr lang="ru-RU" sz="3200" b="1" dirty="0">
              <a:solidFill>
                <a:srgbClr val="002B82"/>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b1e7363d2eb831915aa7b96d5c8b9e9c2a8b1b"/>
</p:tagLst>
</file>

<file path=ppt/theme/theme1.xml><?xml version="1.0" encoding="utf-8"?>
<a:theme xmlns:a="http://schemas.openxmlformats.org/drawingml/2006/main" name="Тема Office">
  <a:themeElements>
    <a:clrScheme name="Другая 1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953734"/>
      </a:hlink>
      <a:folHlink>
        <a:srgbClr val="F2DCDB"/>
      </a:folHlink>
    </a:clrScheme>
    <a:fontScheme name="Другая 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2992</TotalTime>
  <Words>683</Words>
  <Application>Microsoft Office PowerPoint</Application>
  <PresentationFormat>Экран (16:9)</PresentationFormat>
  <Paragraphs>56</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Calibri</vt:lpstr>
      <vt:lpstr>Arial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Кирил Евгеньевич Поползин</cp:lastModifiedBy>
  <cp:revision>316</cp:revision>
  <dcterms:created xsi:type="dcterms:W3CDTF">2013-08-23T08:38:35Z</dcterms:created>
  <dcterms:modified xsi:type="dcterms:W3CDTF">2025-04-09T02:24:26Z</dcterms:modified>
</cp:coreProperties>
</file>